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3"/>
  </p:notesMasterIdLst>
  <p:handoutMasterIdLst>
    <p:handoutMasterId r:id="rId34"/>
  </p:handoutMasterIdLst>
  <p:sldIdLst>
    <p:sldId id="301" r:id="rId2"/>
    <p:sldId id="338" r:id="rId3"/>
    <p:sldId id="325" r:id="rId4"/>
    <p:sldId id="340" r:id="rId5"/>
    <p:sldId id="410" r:id="rId6"/>
    <p:sldId id="414" r:id="rId7"/>
    <p:sldId id="415" r:id="rId8"/>
    <p:sldId id="419" r:id="rId9"/>
    <p:sldId id="422" r:id="rId10"/>
    <p:sldId id="420" r:id="rId11"/>
    <p:sldId id="315" r:id="rId12"/>
    <p:sldId id="425" r:id="rId13"/>
    <p:sldId id="390" r:id="rId14"/>
    <p:sldId id="407" r:id="rId15"/>
    <p:sldId id="418" r:id="rId16"/>
    <p:sldId id="323" r:id="rId17"/>
    <p:sldId id="408" r:id="rId18"/>
    <p:sldId id="391" r:id="rId19"/>
    <p:sldId id="421" r:id="rId20"/>
    <p:sldId id="367" r:id="rId21"/>
    <p:sldId id="370" r:id="rId22"/>
    <p:sldId id="358" r:id="rId23"/>
    <p:sldId id="313" r:id="rId24"/>
    <p:sldId id="363" r:id="rId25"/>
    <p:sldId id="344" r:id="rId26"/>
    <p:sldId id="398" r:id="rId27"/>
    <p:sldId id="404" r:id="rId28"/>
    <p:sldId id="411" r:id="rId29"/>
    <p:sldId id="412" r:id="rId30"/>
    <p:sldId id="423" r:id="rId31"/>
    <p:sldId id="424" r:id="rId32"/>
  </p:sldIdLst>
  <p:sldSz cx="9144000" cy="6858000" type="screen4x3"/>
  <p:notesSz cx="6797675" cy="9926638"/>
  <p:defaultTextStyle>
    <a:defPPr>
      <a:defRPr lang="fr-FR"/>
    </a:defPPr>
    <a:lvl1pPr algn="l" defTabSz="457200" rtl="0" fontAlgn="base">
      <a:spcBef>
        <a:spcPct val="0"/>
      </a:spcBef>
      <a:spcAft>
        <a:spcPct val="0"/>
      </a:spcAft>
      <a:defRPr kern="1200">
        <a:solidFill>
          <a:schemeClr val="tx1"/>
        </a:solidFill>
        <a:latin typeface="Lucida Sans Unicode"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Lucida Sans Unicode"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Lucida Sans Unicode"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Lucida Sans Unicode"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Lucida Sans Unicode" pitchFamily="34" charset="0"/>
        <a:ea typeface="MS PGothic" pitchFamily="34" charset="-128"/>
        <a:cs typeface="+mn-cs"/>
      </a:defRPr>
    </a:lvl5pPr>
    <a:lvl6pPr marL="2286000" algn="l" defTabSz="914400" rtl="0" eaLnBrk="1" latinLnBrk="0" hangingPunct="1">
      <a:defRPr kern="1200">
        <a:solidFill>
          <a:schemeClr val="tx1"/>
        </a:solidFill>
        <a:latin typeface="Lucida Sans Unicode" pitchFamily="34" charset="0"/>
        <a:ea typeface="MS PGothic" pitchFamily="34" charset="-128"/>
        <a:cs typeface="+mn-cs"/>
      </a:defRPr>
    </a:lvl6pPr>
    <a:lvl7pPr marL="2743200" algn="l" defTabSz="914400" rtl="0" eaLnBrk="1" latinLnBrk="0" hangingPunct="1">
      <a:defRPr kern="1200">
        <a:solidFill>
          <a:schemeClr val="tx1"/>
        </a:solidFill>
        <a:latin typeface="Lucida Sans Unicode" pitchFamily="34" charset="0"/>
        <a:ea typeface="MS PGothic" pitchFamily="34" charset="-128"/>
        <a:cs typeface="+mn-cs"/>
      </a:defRPr>
    </a:lvl7pPr>
    <a:lvl8pPr marL="3200400" algn="l" defTabSz="914400" rtl="0" eaLnBrk="1" latinLnBrk="0" hangingPunct="1">
      <a:defRPr kern="1200">
        <a:solidFill>
          <a:schemeClr val="tx1"/>
        </a:solidFill>
        <a:latin typeface="Lucida Sans Unicode" pitchFamily="34" charset="0"/>
        <a:ea typeface="MS PGothic" pitchFamily="34" charset="-128"/>
        <a:cs typeface="+mn-cs"/>
      </a:defRPr>
    </a:lvl8pPr>
    <a:lvl9pPr marL="3657600" algn="l" defTabSz="914400" rtl="0" eaLnBrk="1" latinLnBrk="0" hangingPunct="1">
      <a:defRPr kern="1200">
        <a:solidFill>
          <a:schemeClr val="tx1"/>
        </a:solidFill>
        <a:latin typeface="Lucida Sans Unicode" pitchFamily="34" charset="0"/>
        <a:ea typeface="MS PGothic" pitchFamily="34" charset="-128"/>
        <a:cs typeface="+mn-cs"/>
      </a:defRPr>
    </a:lvl9pPr>
  </p:defaultTextStyle>
  <p:extLst>
    <p:ext uri="{521415D9-36F7-43E2-AB2F-B90AF26B5E84}">
      <p14:sectionLst xmlns:p14="http://schemas.microsoft.com/office/powerpoint/2010/main">
        <p14:section name="Section par défaut" id="{089858E8-4F02-4EBA-A6FE-B0A8FB04123E}">
          <p14:sldIdLst>
            <p14:sldId id="301"/>
            <p14:sldId id="338"/>
            <p14:sldId id="325"/>
            <p14:sldId id="340"/>
            <p14:sldId id="410"/>
            <p14:sldId id="414"/>
            <p14:sldId id="415"/>
            <p14:sldId id="419"/>
            <p14:sldId id="422"/>
            <p14:sldId id="420"/>
            <p14:sldId id="315"/>
            <p14:sldId id="425"/>
            <p14:sldId id="390"/>
            <p14:sldId id="407"/>
            <p14:sldId id="418"/>
            <p14:sldId id="323"/>
            <p14:sldId id="408"/>
            <p14:sldId id="391"/>
            <p14:sldId id="421"/>
            <p14:sldId id="367"/>
            <p14:sldId id="370"/>
            <p14:sldId id="358"/>
            <p14:sldId id="313"/>
            <p14:sldId id="363"/>
            <p14:sldId id="344"/>
            <p14:sldId id="398"/>
            <p14:sldId id="404"/>
            <p14:sldId id="411"/>
            <p14:sldId id="412"/>
            <p14:sldId id="423"/>
            <p14:sldId id="42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99" autoAdjust="0"/>
    <p:restoredTop sz="94784" autoAdjust="0"/>
  </p:normalViewPr>
  <p:slideViewPr>
    <p:cSldViewPr snapToGrid="0" snapToObjects="1">
      <p:cViewPr>
        <p:scale>
          <a:sx n="80" d="100"/>
          <a:sy n="80" d="100"/>
        </p:scale>
        <p:origin x="-1326"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atin typeface="Lucida Sans Unicode" charset="0"/>
                <a:ea typeface="MS PGothic" charset="0"/>
                <a:cs typeface="MS PGothic" charset="0"/>
              </a:defRPr>
            </a:lvl1pPr>
          </a:lstStyle>
          <a:p>
            <a:pPr>
              <a:defRPr/>
            </a:pPr>
            <a:endParaRPr lang="fr-FR"/>
          </a:p>
        </p:txBody>
      </p:sp>
      <p:sp>
        <p:nvSpPr>
          <p:cNvPr id="3" name="Espace réservé de la date 2"/>
          <p:cNvSpPr>
            <a:spLocks noGrp="1"/>
          </p:cNvSpPr>
          <p:nvPr>
            <p:ph type="dt" sz="quarter" idx="1"/>
          </p:nvPr>
        </p:nvSpPr>
        <p:spPr>
          <a:xfrm>
            <a:off x="3849688" y="0"/>
            <a:ext cx="2946400" cy="4953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4C69E6E8-534D-4A35-8E47-42CDDBE05A38}" type="datetimeFigureOut">
              <a:rPr lang="fr-FR" altLang="fr-FR"/>
              <a:pPr>
                <a:defRPr/>
              </a:pPr>
              <a:t>30/08/2019</a:t>
            </a:fld>
            <a:endParaRPr lang="fr-FR" altLang="fr-FR"/>
          </a:p>
        </p:txBody>
      </p:sp>
      <p:sp>
        <p:nvSpPr>
          <p:cNvPr id="4" name="Espace réservé du pied de page 3"/>
          <p:cNvSpPr>
            <a:spLocks noGrp="1"/>
          </p:cNvSpPr>
          <p:nvPr>
            <p:ph type="ftr" sz="quarter" idx="2"/>
          </p:nvPr>
        </p:nvSpPr>
        <p:spPr>
          <a:xfrm>
            <a:off x="0" y="9429750"/>
            <a:ext cx="2946400" cy="495300"/>
          </a:xfrm>
          <a:prstGeom prst="rect">
            <a:avLst/>
          </a:prstGeom>
        </p:spPr>
        <p:txBody>
          <a:bodyPr vert="horz" lIns="91440" tIns="45720" rIns="91440" bIns="45720" rtlCol="0" anchor="b"/>
          <a:lstStyle>
            <a:lvl1pPr algn="l">
              <a:defRPr sz="1200">
                <a:latin typeface="Lucida Sans Unicode" charset="0"/>
                <a:ea typeface="MS PGothic" charset="0"/>
                <a:cs typeface="MS PGothic" charset="0"/>
              </a:defRPr>
            </a:lvl1pPr>
          </a:lstStyle>
          <a:p>
            <a:pPr>
              <a:defRPr/>
            </a:pPr>
            <a:endParaRPr lang="fr-FR"/>
          </a:p>
        </p:txBody>
      </p:sp>
      <p:sp>
        <p:nvSpPr>
          <p:cNvPr id="5" name="Espace réservé du numéro de diapositive 4"/>
          <p:cNvSpPr>
            <a:spLocks noGrp="1"/>
          </p:cNvSpPr>
          <p:nvPr>
            <p:ph type="sldNum" sz="quarter" idx="3"/>
          </p:nvPr>
        </p:nvSpPr>
        <p:spPr>
          <a:xfrm>
            <a:off x="3849688" y="9429750"/>
            <a:ext cx="2946400" cy="4953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61AC8D9-D8C2-4ECC-AE75-BDD1DCDFE866}" type="slidenum">
              <a:rPr lang="fr-FR" altLang="fr-FR"/>
              <a:pPr>
                <a:defRPr/>
              </a:pPr>
              <a:t>‹N°›</a:t>
            </a:fld>
            <a:endParaRPr lang="fr-FR" altLang="fr-FR"/>
          </a:p>
        </p:txBody>
      </p:sp>
    </p:spTree>
    <p:extLst>
      <p:ext uri="{BB962C8B-B14F-4D97-AF65-F5344CB8AC3E}">
        <p14:creationId xmlns:p14="http://schemas.microsoft.com/office/powerpoint/2010/main" val="26714224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idx="1"/>
          </p:nvPr>
        </p:nvSpPr>
        <p:spPr>
          <a:xfrm>
            <a:off x="3849688" y="0"/>
            <a:ext cx="2946400" cy="4953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3B983F50-5A25-4753-95D6-CD15760A742E}" type="datetimeFigureOut">
              <a:rPr lang="fr-FR" altLang="fr-FR"/>
              <a:pPr>
                <a:defRPr/>
              </a:pPr>
              <a:t>30/08/2019</a:t>
            </a:fld>
            <a:endParaRPr lang="fr-FR" alt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wrap="square" lIns="91440" tIns="45720" rIns="91440" bIns="4572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 name="Espace réservé du pied de page 5"/>
          <p:cNvSpPr>
            <a:spLocks noGrp="1"/>
          </p:cNvSpPr>
          <p:nvPr>
            <p:ph type="ftr" sz="quarter" idx="4"/>
          </p:nvPr>
        </p:nvSpPr>
        <p:spPr>
          <a:xfrm>
            <a:off x="0" y="9429750"/>
            <a:ext cx="2946400" cy="4953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49688" y="9429750"/>
            <a:ext cx="2946400" cy="4953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77CF891-1F42-4D9F-A7A3-BCF09A2F841B}" type="slidenum">
              <a:rPr lang="fr-FR" altLang="fr-FR"/>
              <a:pPr>
                <a:defRPr/>
              </a:pPr>
              <a:t>‹N°›</a:t>
            </a:fld>
            <a:endParaRPr lang="fr-FR" altLang="fr-FR"/>
          </a:p>
        </p:txBody>
      </p:sp>
    </p:spTree>
    <p:extLst>
      <p:ext uri="{BB962C8B-B14F-4D97-AF65-F5344CB8AC3E}">
        <p14:creationId xmlns:p14="http://schemas.microsoft.com/office/powerpoint/2010/main" val="107047764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377CF891-1F42-4D9F-A7A3-BCF09A2F841B}" type="slidenum">
              <a:rPr lang="fr-FR" altLang="fr-FR" smtClean="0"/>
              <a:pPr>
                <a:defRPr/>
              </a:pPr>
              <a:t>16</a:t>
            </a:fld>
            <a:endParaRPr lang="fr-FR" altLang="fr-FR"/>
          </a:p>
        </p:txBody>
      </p:sp>
    </p:spTree>
    <p:extLst>
      <p:ext uri="{BB962C8B-B14F-4D97-AF65-F5344CB8AC3E}">
        <p14:creationId xmlns:p14="http://schemas.microsoft.com/office/powerpoint/2010/main" val="3027248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Triangle rect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Groupe 15"/>
          <p:cNvGrpSpPr>
            <a:grpSpLocks/>
          </p:cNvGrpSpPr>
          <p:nvPr/>
        </p:nvGrpSpPr>
        <p:grpSpPr bwMode="auto">
          <a:xfrm>
            <a:off x="-3175" y="4953000"/>
            <a:ext cx="9147175" cy="1911350"/>
            <a:chOff x="-3765" y="4832896"/>
            <a:chExt cx="9147765" cy="2032192"/>
          </a:xfrm>
        </p:grpSpPr>
        <p:sp>
          <p:nvSpPr>
            <p:cNvPr id="6" name="Forme lib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a typeface="+mn-ea"/>
              </a:endParaRPr>
            </a:p>
          </p:txBody>
        </p:sp>
        <p:sp>
          <p:nvSpPr>
            <p:cNvPr id="7" name="Forme libre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fr-FR"/>
            </a:p>
          </p:txBody>
        </p:sp>
        <p:sp>
          <p:nvSpPr>
            <p:cNvPr id="8" name="Forme lib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Connecteur droit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r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fr-FR" smtClean="0"/>
              <a:t>Cliquez et modifiez le titre</a:t>
            </a:r>
            <a:endParaRPr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fr-FR" smtClean="0"/>
              <a:t>Cliquez pour modifier le style des sous-titres du masque</a:t>
            </a:r>
            <a:endParaRPr lang="en-US"/>
          </a:p>
        </p:txBody>
      </p:sp>
      <p:sp>
        <p:nvSpPr>
          <p:cNvPr id="11" name="Espace réservé de la date 29"/>
          <p:cNvSpPr>
            <a:spLocks noGrp="1"/>
          </p:cNvSpPr>
          <p:nvPr>
            <p:ph type="dt" sz="half" idx="10"/>
          </p:nvPr>
        </p:nvSpPr>
        <p:spPr/>
        <p:txBody>
          <a:bodyPr/>
          <a:lstStyle>
            <a:lvl1pPr>
              <a:defRPr>
                <a:solidFill>
                  <a:srgbClr val="FFFFFF"/>
                </a:solidFill>
              </a:defRPr>
            </a:lvl1pPr>
          </a:lstStyle>
          <a:p>
            <a:pPr>
              <a:defRPr/>
            </a:pPr>
            <a:fld id="{E15F84BD-1B1B-4322-8D6C-B20CC0A08C76}" type="datetime1">
              <a:rPr lang="fr-FR" altLang="fr-FR"/>
              <a:pPr>
                <a:defRPr/>
              </a:pPr>
              <a:t>30/08/2019</a:t>
            </a:fld>
            <a:endParaRPr lang="fr-FR" altLang="fr-FR"/>
          </a:p>
        </p:txBody>
      </p:sp>
      <p:sp>
        <p:nvSpPr>
          <p:cNvPr id="12"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pPr>
              <a:defRPr/>
            </a:pPr>
            <a:endParaRPr lang="fr-FR"/>
          </a:p>
        </p:txBody>
      </p:sp>
      <p:sp>
        <p:nvSpPr>
          <p:cNvPr id="13" name="Espace réservé du numéro de diapositive 26"/>
          <p:cNvSpPr>
            <a:spLocks noGrp="1"/>
          </p:cNvSpPr>
          <p:nvPr>
            <p:ph type="sldNum" sz="quarter" idx="12"/>
          </p:nvPr>
        </p:nvSpPr>
        <p:spPr/>
        <p:txBody>
          <a:bodyPr/>
          <a:lstStyle>
            <a:lvl1pPr>
              <a:defRPr>
                <a:solidFill>
                  <a:srgbClr val="FFFFFF"/>
                </a:solidFill>
              </a:defRPr>
            </a:lvl1pPr>
          </a:lstStyle>
          <a:p>
            <a:pPr>
              <a:defRPr/>
            </a:pPr>
            <a:fld id="{04539D3C-12D9-4910-9FE6-F24C53FDC7A3}" type="slidenum">
              <a:rPr lang="fr-FR" altLang="fr-FR"/>
              <a:pPr>
                <a:defRPr/>
              </a:pPr>
              <a:t>‹N°›</a:t>
            </a:fld>
            <a:endParaRPr lang="fr-FR" altLang="fr-FR"/>
          </a:p>
        </p:txBody>
      </p:sp>
    </p:spTree>
    <p:extLst>
      <p:ext uri="{BB962C8B-B14F-4D97-AF65-F5344CB8AC3E}">
        <p14:creationId xmlns:p14="http://schemas.microsoft.com/office/powerpoint/2010/main" val="187836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lang="fr-FR" smtClean="0"/>
              <a:t>Cliquez et modifiez le titre</a:t>
            </a:r>
            <a:endParaRPr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6D4133C2-282A-4702-A336-F01A38753A6A}" type="datetime1">
              <a:rPr lang="fr-FR" altLang="fr-FR"/>
              <a:pPr>
                <a:defRPr/>
              </a:pPr>
              <a:t>30/08/2019</a:t>
            </a:fld>
            <a:endParaRPr lang="fr-FR" alt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471A8CF2-E9F9-47B6-B246-835E6EC27DD2}" type="slidenum">
              <a:rPr lang="fr-FR" altLang="fr-FR"/>
              <a:pPr>
                <a:defRPr/>
              </a:pPr>
              <a:t>‹N°›</a:t>
            </a:fld>
            <a:endParaRPr lang="fr-FR" altLang="fr-FR"/>
          </a:p>
        </p:txBody>
      </p:sp>
    </p:spTree>
    <p:extLst>
      <p:ext uri="{BB962C8B-B14F-4D97-AF65-F5344CB8AC3E}">
        <p14:creationId xmlns:p14="http://schemas.microsoft.com/office/powerpoint/2010/main" val="17990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lang="fr-FR" smtClean="0"/>
              <a:t>Cliquez et modifiez le titre</a:t>
            </a:r>
            <a:endParaRPr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61CA7CC9-6B46-4252-94C3-A550B10C2C44}" type="datetime1">
              <a:rPr lang="fr-FR" altLang="fr-FR"/>
              <a:pPr>
                <a:defRPr/>
              </a:pPr>
              <a:t>30/08/2019</a:t>
            </a:fld>
            <a:endParaRPr lang="fr-FR" alt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847A3E9B-4069-4039-A51C-15FC638D6B2B}" type="slidenum">
              <a:rPr lang="fr-FR" altLang="fr-FR"/>
              <a:pPr>
                <a:defRPr/>
              </a:pPr>
              <a:t>‹N°›</a:t>
            </a:fld>
            <a:endParaRPr lang="fr-FR" altLang="fr-FR"/>
          </a:p>
        </p:txBody>
      </p:sp>
    </p:spTree>
    <p:extLst>
      <p:ext uri="{BB962C8B-B14F-4D97-AF65-F5344CB8AC3E}">
        <p14:creationId xmlns:p14="http://schemas.microsoft.com/office/powerpoint/2010/main" val="32408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Titre 6"/>
          <p:cNvSpPr>
            <a:spLocks noGrp="1"/>
          </p:cNvSpPr>
          <p:nvPr>
            <p:ph type="title"/>
          </p:nvPr>
        </p:nvSpPr>
        <p:spPr/>
        <p:txBody>
          <a:bodyPr rtlCol="0"/>
          <a:lstStyle>
            <a:extLst/>
          </a:lstStyle>
          <a:p>
            <a:r>
              <a:rPr lang="fr-FR" smtClean="0"/>
              <a:t>Cliquez et modifiez le titre</a:t>
            </a:r>
            <a:endParaRPr lang="en-US"/>
          </a:p>
        </p:txBody>
      </p:sp>
      <p:sp>
        <p:nvSpPr>
          <p:cNvPr id="4" name="Espace réservé de la date 9"/>
          <p:cNvSpPr>
            <a:spLocks noGrp="1"/>
          </p:cNvSpPr>
          <p:nvPr>
            <p:ph type="dt" sz="half" idx="10"/>
          </p:nvPr>
        </p:nvSpPr>
        <p:spPr/>
        <p:txBody>
          <a:bodyPr/>
          <a:lstStyle>
            <a:lvl1pPr>
              <a:defRPr/>
            </a:lvl1pPr>
          </a:lstStyle>
          <a:p>
            <a:pPr>
              <a:defRPr/>
            </a:pPr>
            <a:fld id="{B064ED15-4195-414C-8B0D-7B225FC908C4}" type="datetime1">
              <a:rPr lang="fr-FR" altLang="fr-FR"/>
              <a:pPr>
                <a:defRPr/>
              </a:pPr>
              <a:t>30/08/2019</a:t>
            </a:fld>
            <a:endParaRPr lang="fr-FR" alt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AEA99672-AC03-4194-A117-6599F224C486}" type="slidenum">
              <a:rPr lang="fr-FR" altLang="fr-FR"/>
              <a:pPr>
                <a:defRPr/>
              </a:pPr>
              <a:t>‹N°›</a:t>
            </a:fld>
            <a:endParaRPr lang="fr-FR" altLang="fr-FR"/>
          </a:p>
        </p:txBody>
      </p:sp>
    </p:spTree>
    <p:extLst>
      <p:ext uri="{BB962C8B-B14F-4D97-AF65-F5344CB8AC3E}">
        <p14:creationId xmlns:p14="http://schemas.microsoft.com/office/powerpoint/2010/main" val="48650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3"/>
          <p:cNvSpPr>
            <a:spLocks noChangeArrowheads="1"/>
          </p:cNvSpPr>
          <p:nvPr/>
        </p:nvSpPr>
        <p:spPr bwMode="auto">
          <a:xfrm>
            <a:off x="3636963" y="3005138"/>
            <a:ext cx="182562"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extLst/>
          </a:lstStyle>
          <a:p>
            <a:pPr fontAlgn="auto">
              <a:spcBef>
                <a:spcPts val="0"/>
              </a:spcBef>
              <a:spcAft>
                <a:spcPts val="0"/>
              </a:spcAft>
              <a:defRPr/>
            </a:pPr>
            <a:endParaRPr lang="en-US" dirty="0">
              <a:solidFill>
                <a:schemeClr val="lt1"/>
              </a:solidFill>
              <a:latin typeface="+mn-lt"/>
              <a:ea typeface="+mn-ea"/>
            </a:endParaRPr>
          </a:p>
        </p:txBody>
      </p:sp>
      <p:sp>
        <p:nvSpPr>
          <p:cNvPr id="5" name="Chevron 4"/>
          <p:cNvSpPr>
            <a:spLocks noChangeArrowheads="1"/>
          </p:cNvSpPr>
          <p:nvPr/>
        </p:nvSpPr>
        <p:spPr bwMode="auto">
          <a:xfrm>
            <a:off x="3449638" y="3005138"/>
            <a:ext cx="184150"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extLst/>
          </a:lstStyle>
          <a:p>
            <a:pPr fontAlgn="auto">
              <a:spcBef>
                <a:spcPts val="0"/>
              </a:spcBef>
              <a:spcAft>
                <a:spcPts val="0"/>
              </a:spcAft>
              <a:defRPr/>
            </a:pPr>
            <a:endParaRPr lang="en-US" dirty="0">
              <a:solidFill>
                <a:schemeClr val="lt1"/>
              </a:solidFill>
              <a:latin typeface="+mn-lt"/>
              <a:ea typeface="+mn-ea"/>
            </a:endParaRPr>
          </a:p>
        </p:txBody>
      </p:sp>
      <p:sp>
        <p:nvSpPr>
          <p:cNvPr id="2" name="Titr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fr-FR" smtClean="0"/>
              <a:t>Cliquez et modifiez le titre</a:t>
            </a:r>
            <a:endParaRPr lang="en-US"/>
          </a:p>
        </p:txBody>
      </p:sp>
      <p:sp>
        <p:nvSpPr>
          <p:cNvPr id="3" name="Espace réservé du texte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fr-FR" smtClean="0"/>
              <a:t>Cliquez pour modifier les styles du texte du masque</a:t>
            </a:r>
          </a:p>
        </p:txBody>
      </p:sp>
      <p:sp>
        <p:nvSpPr>
          <p:cNvPr id="6" name="Espace réservé de la date 3"/>
          <p:cNvSpPr>
            <a:spLocks noGrp="1"/>
          </p:cNvSpPr>
          <p:nvPr>
            <p:ph type="dt" sz="half" idx="10"/>
          </p:nvPr>
        </p:nvSpPr>
        <p:spPr/>
        <p:txBody>
          <a:bodyPr/>
          <a:lstStyle>
            <a:lvl1pPr>
              <a:defRPr/>
            </a:lvl1pPr>
          </a:lstStyle>
          <a:p>
            <a:pPr>
              <a:defRPr/>
            </a:pPr>
            <a:fld id="{DD4A6613-C4BD-4A3D-BFBA-F10D38D28AA9}" type="datetime1">
              <a:rPr lang="fr-FR" altLang="fr-FR"/>
              <a:pPr>
                <a:defRPr/>
              </a:pPr>
              <a:t>30/08/2019</a:t>
            </a:fld>
            <a:endParaRPr lang="fr-FR" altLang="fr-FR"/>
          </a:p>
        </p:txBody>
      </p:sp>
      <p:sp>
        <p:nvSpPr>
          <p:cNvPr id="7" name="Espace réservé du pied de page 4"/>
          <p:cNvSpPr>
            <a:spLocks noGrp="1"/>
          </p:cNvSpPr>
          <p:nvPr>
            <p:ph type="ftr" sz="quarter" idx="11"/>
          </p:nvPr>
        </p:nvSpPr>
        <p:spPr/>
        <p:txBody>
          <a:bodyPr/>
          <a:lstStyle>
            <a:lvl1pPr>
              <a:defRPr/>
            </a:lvl1pPr>
            <a:extLst/>
          </a:lstStyle>
          <a:p>
            <a:pPr>
              <a:defRPr/>
            </a:pPr>
            <a:endParaRPr lang="fr-FR"/>
          </a:p>
        </p:txBody>
      </p:sp>
      <p:sp>
        <p:nvSpPr>
          <p:cNvPr id="8" name="Espace réservé du numéro de diapositive 5"/>
          <p:cNvSpPr>
            <a:spLocks noGrp="1"/>
          </p:cNvSpPr>
          <p:nvPr>
            <p:ph type="sldNum" sz="quarter" idx="12"/>
          </p:nvPr>
        </p:nvSpPr>
        <p:spPr/>
        <p:txBody>
          <a:bodyPr/>
          <a:lstStyle>
            <a:lvl1pPr>
              <a:defRPr/>
            </a:lvl1pPr>
          </a:lstStyle>
          <a:p>
            <a:pPr>
              <a:defRPr/>
            </a:pPr>
            <a:fld id="{398BFFA8-F389-402E-931E-3917A5C6EBEB}" type="slidenum">
              <a:rPr lang="fr-FR" altLang="fr-FR"/>
              <a:pPr>
                <a:defRPr/>
              </a:pPr>
              <a:t>‹N°›</a:t>
            </a:fld>
            <a:endParaRPr lang="fr-FR" altLang="fr-FR"/>
          </a:p>
        </p:txBody>
      </p:sp>
    </p:spTree>
    <p:extLst>
      <p:ext uri="{BB962C8B-B14F-4D97-AF65-F5344CB8AC3E}">
        <p14:creationId xmlns:p14="http://schemas.microsoft.com/office/powerpoint/2010/main" val="12372342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Titre 7"/>
          <p:cNvSpPr>
            <a:spLocks noGrp="1"/>
          </p:cNvSpPr>
          <p:nvPr>
            <p:ph type="title"/>
          </p:nvPr>
        </p:nvSpPr>
        <p:spPr/>
        <p:txBody>
          <a:bodyPr rtlCol="0"/>
          <a:lstStyle>
            <a:extLst/>
          </a:lstStyle>
          <a:p>
            <a:r>
              <a:rPr lang="fr-FR" smtClean="0"/>
              <a:t>Cliquez et modifiez le titre</a:t>
            </a:r>
            <a:endParaRPr lang="en-US"/>
          </a:p>
        </p:txBody>
      </p:sp>
      <p:sp>
        <p:nvSpPr>
          <p:cNvPr id="5" name="Espace réservé de la date 4"/>
          <p:cNvSpPr>
            <a:spLocks noGrp="1"/>
          </p:cNvSpPr>
          <p:nvPr>
            <p:ph type="dt" sz="half" idx="10"/>
          </p:nvPr>
        </p:nvSpPr>
        <p:spPr/>
        <p:txBody>
          <a:bodyPr/>
          <a:lstStyle>
            <a:lvl1pPr>
              <a:defRPr/>
            </a:lvl1pPr>
          </a:lstStyle>
          <a:p>
            <a:pPr>
              <a:defRPr/>
            </a:pPr>
            <a:fld id="{A385533F-1AAA-4BDC-AF35-E74C894D06CF}" type="datetime1">
              <a:rPr lang="fr-FR" altLang="fr-FR"/>
              <a:pPr>
                <a:defRPr/>
              </a:pPr>
              <a:t>30/08/2019</a:t>
            </a:fld>
            <a:endParaRPr lang="fr-FR" altLang="fr-FR"/>
          </a:p>
        </p:txBody>
      </p:sp>
      <p:sp>
        <p:nvSpPr>
          <p:cNvPr id="6" name="Espace réservé du pied de page 5"/>
          <p:cNvSpPr>
            <a:spLocks noGrp="1"/>
          </p:cNvSpPr>
          <p:nvPr>
            <p:ph type="ftr" sz="quarter" idx="11"/>
          </p:nvPr>
        </p:nvSpPr>
        <p:spPr/>
        <p:txBody>
          <a:bodyPr/>
          <a:lstStyle>
            <a:lvl1pPr>
              <a:defRPr/>
            </a:lvl1pPr>
            <a:extLst/>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lstStyle>
          <a:p>
            <a:pPr>
              <a:defRPr/>
            </a:pPr>
            <a:fld id="{AF737110-6DD9-40A8-B06F-0564DFB25A73}" type="slidenum">
              <a:rPr lang="fr-FR" altLang="fr-FR"/>
              <a:pPr>
                <a:defRPr/>
              </a:pPr>
              <a:t>‹N°›</a:t>
            </a:fld>
            <a:endParaRPr lang="fr-FR" altLang="fr-FR"/>
          </a:p>
        </p:txBody>
      </p:sp>
    </p:spTree>
    <p:extLst>
      <p:ext uri="{BB962C8B-B14F-4D97-AF65-F5344CB8AC3E}">
        <p14:creationId xmlns:p14="http://schemas.microsoft.com/office/powerpoint/2010/main" val="327875309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lstStyle>
            <a:lvl1pPr>
              <a:defRPr/>
            </a:lvl1pPr>
            <a:extLst/>
          </a:lstStyle>
          <a:p>
            <a:r>
              <a:rPr lang="fr-FR" smtClean="0"/>
              <a:t>Cliquez et modifiez le titre</a:t>
            </a:r>
            <a:endParaRPr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lstStyle>
          <a:p>
            <a:pPr>
              <a:defRPr/>
            </a:pPr>
            <a:fld id="{E1EECA24-82D4-4017-AFC3-1399C51BCBFD}" type="datetime1">
              <a:rPr lang="fr-FR" altLang="fr-FR"/>
              <a:pPr>
                <a:defRPr/>
              </a:pPr>
              <a:t>30/08/2019</a:t>
            </a:fld>
            <a:endParaRPr lang="fr-FR" altLang="fr-FR"/>
          </a:p>
        </p:txBody>
      </p:sp>
      <p:sp>
        <p:nvSpPr>
          <p:cNvPr id="8" name="Espace réservé du pied de page 7"/>
          <p:cNvSpPr>
            <a:spLocks noGrp="1"/>
          </p:cNvSpPr>
          <p:nvPr>
            <p:ph type="ftr" sz="quarter" idx="11"/>
          </p:nvPr>
        </p:nvSpPr>
        <p:spPr/>
        <p:txBody>
          <a:bodyPr/>
          <a:lstStyle>
            <a:lvl1pPr>
              <a:defRPr/>
            </a:lvl1pPr>
            <a:extLst/>
          </a:lstStyle>
          <a:p>
            <a:pPr>
              <a:defRPr/>
            </a:pPr>
            <a:endParaRPr lang="fr-FR"/>
          </a:p>
        </p:txBody>
      </p:sp>
      <p:sp>
        <p:nvSpPr>
          <p:cNvPr id="9" name="Espace réservé du numéro de diapositive 8"/>
          <p:cNvSpPr>
            <a:spLocks noGrp="1"/>
          </p:cNvSpPr>
          <p:nvPr>
            <p:ph type="sldNum" sz="quarter" idx="12"/>
          </p:nvPr>
        </p:nvSpPr>
        <p:spPr/>
        <p:txBody>
          <a:bodyPr/>
          <a:lstStyle>
            <a:lvl1pPr>
              <a:defRPr/>
            </a:lvl1pPr>
          </a:lstStyle>
          <a:p>
            <a:pPr>
              <a:defRPr/>
            </a:pPr>
            <a:fld id="{B6288E59-2B59-488D-BD1B-06789AF6C2B6}" type="slidenum">
              <a:rPr lang="fr-FR" altLang="fr-FR"/>
              <a:pPr>
                <a:defRPr/>
              </a:pPr>
              <a:t>‹N°›</a:t>
            </a:fld>
            <a:endParaRPr lang="fr-FR" altLang="fr-FR"/>
          </a:p>
        </p:txBody>
      </p:sp>
    </p:spTree>
    <p:extLst>
      <p:ext uri="{BB962C8B-B14F-4D97-AF65-F5344CB8AC3E}">
        <p14:creationId xmlns:p14="http://schemas.microsoft.com/office/powerpoint/2010/main" val="153715232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re 5"/>
          <p:cNvSpPr>
            <a:spLocks noGrp="1"/>
          </p:cNvSpPr>
          <p:nvPr>
            <p:ph type="title"/>
          </p:nvPr>
        </p:nvSpPr>
        <p:spPr/>
        <p:txBody>
          <a:bodyPr rtlCol="0"/>
          <a:lstStyle>
            <a:extLst/>
          </a:lstStyle>
          <a:p>
            <a:r>
              <a:rPr lang="fr-FR" smtClean="0"/>
              <a:t>Cliquez et modifiez le titre</a:t>
            </a:r>
            <a:endParaRPr lang="en-US"/>
          </a:p>
        </p:txBody>
      </p:sp>
      <p:sp>
        <p:nvSpPr>
          <p:cNvPr id="3" name="Espace réservé de la date 2"/>
          <p:cNvSpPr>
            <a:spLocks noGrp="1"/>
          </p:cNvSpPr>
          <p:nvPr>
            <p:ph type="dt" sz="half" idx="10"/>
          </p:nvPr>
        </p:nvSpPr>
        <p:spPr/>
        <p:txBody>
          <a:bodyPr/>
          <a:lstStyle>
            <a:lvl1pPr>
              <a:defRPr/>
            </a:lvl1pPr>
          </a:lstStyle>
          <a:p>
            <a:pPr>
              <a:defRPr/>
            </a:pPr>
            <a:fld id="{BC9032AC-CD25-47FB-9E4F-35A2982D22ED}" type="datetime1">
              <a:rPr lang="fr-FR" altLang="fr-FR"/>
              <a:pPr>
                <a:defRPr/>
              </a:pPr>
              <a:t>30/08/2019</a:t>
            </a:fld>
            <a:endParaRPr lang="fr-FR" altLang="fr-FR"/>
          </a:p>
        </p:txBody>
      </p:sp>
      <p:sp>
        <p:nvSpPr>
          <p:cNvPr id="4" name="Espace réservé du pied de page 3"/>
          <p:cNvSpPr>
            <a:spLocks noGrp="1"/>
          </p:cNvSpPr>
          <p:nvPr>
            <p:ph type="ftr" sz="quarter" idx="11"/>
          </p:nvPr>
        </p:nvSpPr>
        <p:spPr/>
        <p:txBody>
          <a:bodyPr/>
          <a:lstStyle>
            <a:lvl1pPr>
              <a:defRPr/>
            </a:lvl1pPr>
            <a:extLst/>
          </a:lstStyle>
          <a:p>
            <a:pPr>
              <a:defRPr/>
            </a:pPr>
            <a:endParaRPr lang="fr-FR"/>
          </a:p>
        </p:txBody>
      </p:sp>
      <p:sp>
        <p:nvSpPr>
          <p:cNvPr id="5" name="Espace réservé du numéro de diapositive 4"/>
          <p:cNvSpPr>
            <a:spLocks noGrp="1"/>
          </p:cNvSpPr>
          <p:nvPr>
            <p:ph type="sldNum" sz="quarter" idx="12"/>
          </p:nvPr>
        </p:nvSpPr>
        <p:spPr/>
        <p:txBody>
          <a:bodyPr/>
          <a:lstStyle>
            <a:lvl1pPr>
              <a:defRPr/>
            </a:lvl1pPr>
          </a:lstStyle>
          <a:p>
            <a:pPr>
              <a:defRPr/>
            </a:pPr>
            <a:fld id="{59B7B308-33F0-4220-A37F-EDDB082D9D5D}" type="slidenum">
              <a:rPr lang="fr-FR" altLang="fr-FR"/>
              <a:pPr>
                <a:defRPr/>
              </a:pPr>
              <a:t>‹N°›</a:t>
            </a:fld>
            <a:endParaRPr lang="fr-FR" altLang="fr-FR"/>
          </a:p>
        </p:txBody>
      </p:sp>
    </p:spTree>
    <p:extLst>
      <p:ext uri="{BB962C8B-B14F-4D97-AF65-F5344CB8AC3E}">
        <p14:creationId xmlns:p14="http://schemas.microsoft.com/office/powerpoint/2010/main" val="398534682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FCC4C487-E058-4584-BFEC-B0ED568CB5FD}" type="datetime1">
              <a:rPr lang="fr-FR" altLang="fr-FR"/>
              <a:pPr>
                <a:defRPr/>
              </a:pPr>
              <a:t>30/08/2019</a:t>
            </a:fld>
            <a:endParaRPr lang="fr-FR" alt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DD159412-14E6-49B7-8569-AD032045C8FB}" type="slidenum">
              <a:rPr lang="fr-FR" altLang="fr-FR"/>
              <a:pPr>
                <a:defRPr/>
              </a:pPr>
              <a:t>‹N°›</a:t>
            </a:fld>
            <a:endParaRPr lang="fr-FR" altLang="fr-FR"/>
          </a:p>
        </p:txBody>
      </p:sp>
    </p:spTree>
    <p:extLst>
      <p:ext uri="{BB962C8B-B14F-4D97-AF65-F5344CB8AC3E}">
        <p14:creationId xmlns:p14="http://schemas.microsoft.com/office/powerpoint/2010/main" val="2401842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fr-FR" smtClean="0"/>
              <a:t>Cliquez et modifiez le titre</a:t>
            </a:r>
            <a:endParaRPr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lstStyle>
          <a:p>
            <a:pPr>
              <a:defRPr/>
            </a:pPr>
            <a:fld id="{82E97378-C114-4C33-9739-989AE3D4D179}" type="datetime1">
              <a:rPr lang="fr-FR" altLang="fr-FR"/>
              <a:pPr>
                <a:defRPr/>
              </a:pPr>
              <a:t>30/08/2019</a:t>
            </a:fld>
            <a:endParaRPr lang="fr-FR" altLang="fr-FR"/>
          </a:p>
        </p:txBody>
      </p:sp>
      <p:sp>
        <p:nvSpPr>
          <p:cNvPr id="6" name="Espace réservé du pied de page 5"/>
          <p:cNvSpPr>
            <a:spLocks noGrp="1"/>
          </p:cNvSpPr>
          <p:nvPr>
            <p:ph type="ftr" sz="quarter" idx="11"/>
          </p:nvPr>
        </p:nvSpPr>
        <p:spPr/>
        <p:txBody>
          <a:bodyPr/>
          <a:lstStyle>
            <a:lvl1pPr>
              <a:defRPr/>
            </a:lvl1pPr>
            <a:extLst/>
          </a:lstStyle>
          <a:p>
            <a:pPr>
              <a:defRPr/>
            </a:pPr>
            <a:endParaRPr lang="fr-FR"/>
          </a:p>
        </p:txBody>
      </p:sp>
      <p:sp>
        <p:nvSpPr>
          <p:cNvPr id="7" name="Espace réservé du numéro de diapositive 6"/>
          <p:cNvSpPr>
            <a:spLocks noGrp="1"/>
          </p:cNvSpPr>
          <p:nvPr>
            <p:ph type="sldNum" sz="quarter" idx="12"/>
          </p:nvPr>
        </p:nvSpPr>
        <p:spPr/>
        <p:txBody>
          <a:bodyPr/>
          <a:lstStyle>
            <a:lvl1pPr>
              <a:defRPr/>
            </a:lvl1pPr>
          </a:lstStyle>
          <a:p>
            <a:pPr>
              <a:defRPr/>
            </a:pPr>
            <a:fld id="{B14039BF-E910-4EF4-9044-0C9DA022A5C2}" type="slidenum">
              <a:rPr lang="fr-FR" altLang="fr-FR"/>
              <a:pPr>
                <a:defRPr/>
              </a:pPr>
              <a:t>‹N°›</a:t>
            </a:fld>
            <a:endParaRPr lang="fr-FR" altLang="fr-FR"/>
          </a:p>
        </p:txBody>
      </p:sp>
    </p:spTree>
    <p:extLst>
      <p:ext uri="{BB962C8B-B14F-4D97-AF65-F5344CB8AC3E}">
        <p14:creationId xmlns:p14="http://schemas.microsoft.com/office/powerpoint/2010/main" val="95046084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orme libre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a typeface="+mn-ea"/>
            </a:endParaRPr>
          </a:p>
        </p:txBody>
      </p:sp>
      <p:sp>
        <p:nvSpPr>
          <p:cNvPr id="6" name="Forme libre 15"/>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fr-FR"/>
          </a:p>
        </p:txBody>
      </p:sp>
      <p:sp>
        <p:nvSpPr>
          <p:cNvPr id="7" name="Triangle rectangle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Connecteur droit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5"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extLst/>
          </a:lstStyle>
          <a:p>
            <a:pPr fontAlgn="auto">
              <a:spcBef>
                <a:spcPts val="0"/>
              </a:spcBef>
              <a:spcAft>
                <a:spcPts val="0"/>
              </a:spcAft>
              <a:defRPr/>
            </a:pPr>
            <a:endParaRPr lang="en-US" dirty="0">
              <a:solidFill>
                <a:schemeClr val="lt1"/>
              </a:solidFill>
              <a:latin typeface="+mn-lt"/>
              <a:ea typeface="+mn-ea"/>
            </a:endParaRPr>
          </a:p>
        </p:txBody>
      </p:sp>
      <p:sp>
        <p:nvSpPr>
          <p:cNvPr id="10" name="Chevron 9"/>
          <p:cNvSpPr>
            <a:spLocks noChangeArrowheads="1"/>
          </p:cNvSpPr>
          <p:nvPr/>
        </p:nvSpPr>
        <p:spPr bwMode="auto">
          <a:xfrm>
            <a:off x="8477250"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extLst/>
          </a:lstStyle>
          <a:p>
            <a:pPr fontAlgn="auto">
              <a:spcBef>
                <a:spcPts val="0"/>
              </a:spcBef>
              <a:spcAft>
                <a:spcPts val="0"/>
              </a:spcAft>
              <a:defRPr/>
            </a:pPr>
            <a:endParaRPr lang="en-US" dirty="0">
              <a:solidFill>
                <a:schemeClr val="lt1"/>
              </a:solidFill>
              <a:latin typeface="+mn-lt"/>
              <a:ea typeface="+mn-ea"/>
            </a:endParaRPr>
          </a:p>
        </p:txBody>
      </p:sp>
      <p:sp>
        <p:nvSpPr>
          <p:cNvPr id="4" name="Espace réservé du texte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fr-FR" noProof="0" smtClean="0"/>
              <a:t>Faire glisser l'image vers l'espace réservé ou cliquer sur l'icône pour l'ajouter</a:t>
            </a:r>
            <a:endParaRPr lang="en-US" noProof="0" dirty="0"/>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fr-FR" smtClean="0"/>
              <a:t>Cliquez et modifiez le titre</a:t>
            </a:r>
            <a:endParaRPr lang="en-US"/>
          </a:p>
        </p:txBody>
      </p:sp>
      <p:sp>
        <p:nvSpPr>
          <p:cNvPr id="11" name="Espace réservé de la date 4"/>
          <p:cNvSpPr>
            <a:spLocks noGrp="1"/>
          </p:cNvSpPr>
          <p:nvPr>
            <p:ph type="dt" sz="half" idx="10"/>
          </p:nvPr>
        </p:nvSpPr>
        <p:spPr/>
        <p:txBody>
          <a:bodyPr/>
          <a:lstStyle>
            <a:lvl1pPr>
              <a:defRPr/>
            </a:lvl1pPr>
          </a:lstStyle>
          <a:p>
            <a:pPr>
              <a:defRPr/>
            </a:pPr>
            <a:fld id="{E887A71E-E188-492C-8356-588C763DD1DD}" type="datetime1">
              <a:rPr lang="fr-FR" altLang="fr-FR"/>
              <a:pPr>
                <a:defRPr/>
              </a:pPr>
              <a:t>30/08/2019</a:t>
            </a:fld>
            <a:endParaRPr lang="fr-FR" altLang="fr-FR"/>
          </a:p>
        </p:txBody>
      </p:sp>
      <p:sp>
        <p:nvSpPr>
          <p:cNvPr id="12" name="Espace réservé du pied de page 5"/>
          <p:cNvSpPr>
            <a:spLocks noGrp="1"/>
          </p:cNvSpPr>
          <p:nvPr>
            <p:ph type="ftr" sz="quarter" idx="11"/>
          </p:nvPr>
        </p:nvSpPr>
        <p:spPr/>
        <p:txBody>
          <a:bodyPr/>
          <a:lstStyle>
            <a:lvl1pPr>
              <a:defRPr>
                <a:solidFill>
                  <a:schemeClr val="tx1"/>
                </a:solidFill>
              </a:defRPr>
            </a:lvl1pPr>
            <a:extLst/>
          </a:lstStyle>
          <a:p>
            <a:pPr>
              <a:defRPr/>
            </a:pPr>
            <a:endParaRPr lang="fr-FR"/>
          </a:p>
        </p:txBody>
      </p:sp>
      <p:sp>
        <p:nvSpPr>
          <p:cNvPr id="13" name="Espace réservé du numéro de diapositive 6"/>
          <p:cNvSpPr>
            <a:spLocks noGrp="1"/>
          </p:cNvSpPr>
          <p:nvPr>
            <p:ph type="sldNum" sz="quarter" idx="12"/>
          </p:nvPr>
        </p:nvSpPr>
        <p:spPr/>
        <p:txBody>
          <a:bodyPr/>
          <a:lstStyle>
            <a:lvl1pPr>
              <a:defRPr/>
            </a:lvl1pPr>
          </a:lstStyle>
          <a:p>
            <a:pPr>
              <a:defRPr/>
            </a:pPr>
            <a:fld id="{BEE08B03-9276-4BFB-9597-FF1BDCDD5D3A}" type="slidenum">
              <a:rPr lang="fr-FR" altLang="fr-FR"/>
              <a:pPr>
                <a:defRPr/>
              </a:pPr>
              <a:t>‹N°›</a:t>
            </a:fld>
            <a:endParaRPr lang="fr-FR" altLang="fr-FR"/>
          </a:p>
        </p:txBody>
      </p:sp>
    </p:spTree>
    <p:extLst>
      <p:ext uri="{BB962C8B-B14F-4D97-AF65-F5344CB8AC3E}">
        <p14:creationId xmlns:p14="http://schemas.microsoft.com/office/powerpoint/2010/main" val="155509190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orme libre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a typeface="+mn-ea"/>
            </a:endParaRPr>
          </a:p>
        </p:txBody>
      </p:sp>
      <p:sp>
        <p:nvSpPr>
          <p:cNvPr id="1027" name="Forme libre 11"/>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fr-FR"/>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fr-FR" smtClean="0"/>
              <a:t>Cliquez pour modifier le style du titre</a:t>
            </a:r>
            <a:endParaRPr lang="en-US"/>
          </a:p>
        </p:txBody>
      </p:sp>
      <p:sp>
        <p:nvSpPr>
          <p:cNvPr id="1033" name="Espace réservé du texte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10" name="Espace réservé de la date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pPr>
              <a:defRPr/>
            </a:pPr>
            <a:fld id="{F7572A45-28C0-48D6-98B1-719078F509F8}" type="datetime1">
              <a:rPr lang="fr-FR" altLang="fr-FR"/>
              <a:pPr>
                <a:defRPr/>
              </a:pPr>
              <a:t>30/08/2019</a:t>
            </a:fld>
            <a:endParaRPr lang="fr-FR" altLang="fr-FR"/>
          </a:p>
        </p:txBody>
      </p:sp>
      <p:sp>
        <p:nvSpPr>
          <p:cNvPr id="22" name="Espace réservé du pied de page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cs typeface="+mn-cs"/>
              </a:defRPr>
            </a:lvl1pPr>
            <a:extLst/>
          </a:lstStyle>
          <a:p>
            <a:pPr>
              <a:defRPr/>
            </a:pPr>
            <a:endParaRPr lang="fr-FR"/>
          </a:p>
        </p:txBody>
      </p:sp>
      <p:sp>
        <p:nvSpPr>
          <p:cNvPr id="18" name="Espace réservé du numéro de diapositive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fld id="{DCA65D06-561D-4724-85A7-E03D87912370}"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4433" r:id="rId1"/>
    <p:sldLayoutId id="2147484429" r:id="rId2"/>
    <p:sldLayoutId id="2147484434" r:id="rId3"/>
    <p:sldLayoutId id="2147484435" r:id="rId4"/>
    <p:sldLayoutId id="2147484436" r:id="rId5"/>
    <p:sldLayoutId id="2147484437" r:id="rId6"/>
    <p:sldLayoutId id="2147484430" r:id="rId7"/>
    <p:sldLayoutId id="2147484438" r:id="rId8"/>
    <p:sldLayoutId id="2147484439" r:id="rId9"/>
    <p:sldLayoutId id="2147484431" r:id="rId10"/>
    <p:sldLayoutId id="2147484432"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S PGothic" pitchFamily="34" charset="-128"/>
          <a:cs typeface="MS PGothic" charset="0"/>
        </a:defRPr>
      </a:lvl1pPr>
      <a:lvl2pPr algn="l" rtl="0" eaLnBrk="0" fontAlgn="base" hangingPunct="0">
        <a:spcBef>
          <a:spcPct val="0"/>
        </a:spcBef>
        <a:spcAft>
          <a:spcPct val="0"/>
        </a:spcAft>
        <a:defRPr sz="4100" b="1">
          <a:solidFill>
            <a:schemeClr val="tx2"/>
          </a:solidFill>
          <a:latin typeface="Lucida Sans Unicode" pitchFamily="34" charset="0"/>
          <a:ea typeface="MS PGothic" pitchFamily="34" charset="-128"/>
          <a:cs typeface="MS PGothic" charset="0"/>
        </a:defRPr>
      </a:lvl2pPr>
      <a:lvl3pPr algn="l" rtl="0" eaLnBrk="0" fontAlgn="base" hangingPunct="0">
        <a:spcBef>
          <a:spcPct val="0"/>
        </a:spcBef>
        <a:spcAft>
          <a:spcPct val="0"/>
        </a:spcAft>
        <a:defRPr sz="4100" b="1">
          <a:solidFill>
            <a:schemeClr val="tx2"/>
          </a:solidFill>
          <a:latin typeface="Lucida Sans Unicode" pitchFamily="34" charset="0"/>
          <a:ea typeface="MS PGothic" pitchFamily="34" charset="-128"/>
          <a:cs typeface="MS PGothic" charset="0"/>
        </a:defRPr>
      </a:lvl3pPr>
      <a:lvl4pPr algn="l" rtl="0" eaLnBrk="0" fontAlgn="base" hangingPunct="0">
        <a:spcBef>
          <a:spcPct val="0"/>
        </a:spcBef>
        <a:spcAft>
          <a:spcPct val="0"/>
        </a:spcAft>
        <a:defRPr sz="4100" b="1">
          <a:solidFill>
            <a:schemeClr val="tx2"/>
          </a:solidFill>
          <a:latin typeface="Lucida Sans Unicode" pitchFamily="34" charset="0"/>
          <a:ea typeface="MS PGothic" pitchFamily="34" charset="-128"/>
          <a:cs typeface="MS PGothic" charset="0"/>
        </a:defRPr>
      </a:lvl4pPr>
      <a:lvl5pPr algn="l" rtl="0" eaLnBrk="0" fontAlgn="base" hangingPunct="0">
        <a:spcBef>
          <a:spcPct val="0"/>
        </a:spcBef>
        <a:spcAft>
          <a:spcPct val="0"/>
        </a:spcAft>
        <a:defRPr sz="4100" b="1">
          <a:solidFill>
            <a:schemeClr val="tx2"/>
          </a:solidFill>
          <a:latin typeface="Lucida Sans Unicode" pitchFamily="34" charset="0"/>
          <a:ea typeface="MS PGothic" pitchFamily="34" charset="-128"/>
          <a:cs typeface="MS PGothic"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S PGothic" pitchFamily="34" charset="-128"/>
          <a:cs typeface="MS PGothic" charset="0"/>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S PGothic" pitchFamily="34" charset="-128"/>
          <a:cs typeface="MS PGothic" charset="0"/>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S PGothic" pitchFamily="34" charset="-128"/>
          <a:cs typeface="MS PGothic" charset="0"/>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S PGothic" pitchFamily="34" charset="-128"/>
          <a:cs typeface="MS PGothic" charset="0"/>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S PGothic" pitchFamily="34" charset="-128"/>
          <a:cs typeface="MS PGothic"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685800" y="1116281"/>
            <a:ext cx="7772400" cy="2246045"/>
          </a:xfrm>
        </p:spPr>
        <p:txBody>
          <a:bodyPr>
            <a:normAutofit fontScale="90000"/>
          </a:bodyPr>
          <a:lstStyle/>
          <a:p>
            <a:pPr algn="ctr">
              <a:defRPr/>
            </a:pPr>
            <a:r>
              <a:rPr lang="fr-FR" dirty="0" smtClean="0"/>
              <a:t>PROJET EDUCATIF DE TERRITOIRE </a:t>
            </a:r>
            <a:br>
              <a:rPr lang="fr-FR" dirty="0" smtClean="0"/>
            </a:br>
            <a:r>
              <a:rPr lang="fr-FR" dirty="0" smtClean="0"/>
              <a:t>2018-2020</a:t>
            </a:r>
            <a:endParaRPr lang="fr-FR" sz="3100" dirty="0"/>
          </a:p>
        </p:txBody>
      </p:sp>
      <p:sp>
        <p:nvSpPr>
          <p:cNvPr id="9219" name="Sous-titre 5"/>
          <p:cNvSpPr>
            <a:spLocks noGrp="1"/>
          </p:cNvSpPr>
          <p:nvPr>
            <p:ph type="subTitle" idx="1"/>
          </p:nvPr>
        </p:nvSpPr>
        <p:spPr>
          <a:xfrm>
            <a:off x="685800" y="3582988"/>
            <a:ext cx="7772400" cy="1036637"/>
          </a:xfrm>
          <a:solidFill>
            <a:schemeClr val="tx2">
              <a:lumMod val="40000"/>
              <a:lumOff val="60000"/>
            </a:schemeClr>
          </a:solidFill>
        </p:spPr>
        <p:txBody>
          <a:bodyPr anchor="ctr"/>
          <a:lstStyle/>
          <a:p>
            <a:pPr marR="0" algn="ctr">
              <a:defRPr/>
            </a:pPr>
            <a:r>
              <a:rPr lang="fr-FR" altLang="fr-FR" dirty="0" smtClean="0"/>
              <a:t>VILLE D’IVRY SUR SEINE</a:t>
            </a:r>
          </a:p>
          <a:p>
            <a:pPr marR="0" algn="ctr">
              <a:defRPr/>
            </a:pPr>
            <a:r>
              <a:rPr lang="fr-FR" altLang="fr-FR" dirty="0" smtClean="0"/>
              <a:t>Mise à jour septembre 2019</a:t>
            </a:r>
            <a:endParaRPr lang="fr-FR" altLang="fr-FR" dirty="0" smtClean="0"/>
          </a:p>
        </p:txBody>
      </p:sp>
      <p:sp>
        <p:nvSpPr>
          <p:cNvPr id="9220"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BB07801A-F79A-46D0-90BC-C5F7FF82D348}" type="slidenum">
              <a:rPr lang="fr-FR" altLang="fr-FR" sz="1000" smtClean="0">
                <a:solidFill>
                  <a:srgbClr val="FFFFFF"/>
                </a:solidFill>
              </a:rPr>
              <a:pPr eaLnBrk="1" hangingPunct="1">
                <a:spcBef>
                  <a:spcPct val="0"/>
                </a:spcBef>
                <a:buClrTx/>
                <a:buSzTx/>
                <a:buFontTx/>
                <a:buNone/>
              </a:pPr>
              <a:t>1</a:t>
            </a:fld>
            <a:endParaRPr lang="fr-FR" altLang="fr-FR" sz="1000" smtClean="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84254"/>
            <a:ext cx="8229600" cy="4525962"/>
          </a:xfrm>
        </p:spPr>
        <p:txBody>
          <a:bodyPr/>
          <a:lstStyle/>
          <a:p>
            <a:endParaRPr lang="fr-FR" sz="1800" b="1" dirty="0" smtClean="0"/>
          </a:p>
          <a:p>
            <a:pPr marL="109537" indent="0">
              <a:buNone/>
            </a:pPr>
            <a:endParaRPr lang="fr-FR" sz="1400" b="1" dirty="0"/>
          </a:p>
          <a:p>
            <a:r>
              <a:rPr lang="fr-FR" sz="1600" b="1" dirty="0" smtClean="0"/>
              <a:t>Objectif 4 : Contribuer à l’inclusion et l’accessibilité de tous les enfants</a:t>
            </a:r>
          </a:p>
          <a:p>
            <a:pPr>
              <a:buFont typeface="Arial" panose="020B0604020202020204" pitchFamily="34" charset="0"/>
              <a:buChar char="•"/>
            </a:pPr>
            <a:r>
              <a:rPr lang="fr-FR" sz="1400" dirty="0" smtClean="0"/>
              <a:t>Renforcer le dispositif d’accueil adapté</a:t>
            </a:r>
          </a:p>
          <a:p>
            <a:pPr>
              <a:buFont typeface="Arial" panose="020B0604020202020204" pitchFamily="34" charset="0"/>
              <a:buChar char="•"/>
            </a:pPr>
            <a:r>
              <a:rPr lang="fr-FR" sz="1400" dirty="0" smtClean="0"/>
              <a:t>Répondre à l’ensemble des besoins d’aides à l’inclusion de tous les enfants</a:t>
            </a:r>
          </a:p>
          <a:p>
            <a:endParaRPr lang="fr-FR" sz="1800" dirty="0" smtClean="0"/>
          </a:p>
          <a:p>
            <a:r>
              <a:rPr lang="fr-FR" sz="1600" b="1" dirty="0" smtClean="0"/>
              <a:t>Objectif 5: Favoriser l’apprentissage de la citoyenneté</a:t>
            </a:r>
          </a:p>
          <a:p>
            <a:pPr>
              <a:buFont typeface="Arial" panose="020B0604020202020204" pitchFamily="34" charset="0"/>
              <a:buChar char="•"/>
            </a:pPr>
            <a:r>
              <a:rPr lang="fr-FR" sz="1400" dirty="0"/>
              <a:t>D</a:t>
            </a:r>
            <a:r>
              <a:rPr lang="fr-FR" sz="1400" dirty="0" smtClean="0"/>
              <a:t>évelopper les conseils d’enfants et les ateliers philo</a:t>
            </a:r>
          </a:p>
          <a:p>
            <a:pPr>
              <a:buFont typeface="Arial" panose="020B0604020202020204" pitchFamily="34" charset="0"/>
              <a:buChar char="•"/>
            </a:pPr>
            <a:r>
              <a:rPr lang="fr-FR" sz="1400" dirty="0" smtClean="0"/>
              <a:t>Sensibiliser les enfants à l’usage des réseaux sociaux</a:t>
            </a:r>
            <a:r>
              <a:rPr lang="fr-FR" sz="1800" dirty="0" smtClean="0"/>
              <a:t> </a:t>
            </a:r>
          </a:p>
          <a:p>
            <a:pPr marL="109537" indent="0">
              <a:buNone/>
            </a:pPr>
            <a:endParaRPr lang="fr-FR" sz="1800" dirty="0" smtClean="0"/>
          </a:p>
          <a:p>
            <a:r>
              <a:rPr lang="fr-FR" sz="1600" b="1" dirty="0" smtClean="0"/>
              <a:t>Objectif 6: Développer des parcours culturels, sportifs et environnementaux </a:t>
            </a:r>
          </a:p>
          <a:p>
            <a:endParaRPr lang="fr-FR" sz="1600" b="1" dirty="0"/>
          </a:p>
          <a:p>
            <a:r>
              <a:rPr lang="fr-FR" sz="1600" b="1" dirty="0" smtClean="0"/>
              <a:t>Objectif 7: Prévention et protection de l’enfance</a:t>
            </a:r>
          </a:p>
          <a:p>
            <a:pPr>
              <a:buFont typeface="Arial" panose="020B0604020202020204" pitchFamily="34" charset="0"/>
              <a:buChar char="•"/>
            </a:pPr>
            <a:r>
              <a:rPr lang="fr-FR" sz="1400" dirty="0" smtClean="0"/>
              <a:t>Repérer et transmettre les risques de danger et dangers avérés</a:t>
            </a:r>
          </a:p>
          <a:p>
            <a:pPr>
              <a:buFont typeface="Arial" panose="020B0604020202020204" pitchFamily="34" charset="0"/>
              <a:buChar char="•"/>
            </a:pPr>
            <a:r>
              <a:rPr lang="fr-FR" sz="1400" dirty="0" smtClean="0"/>
              <a:t>Assurer une coordination des situations de protection de l’enfance</a:t>
            </a:r>
          </a:p>
          <a:p>
            <a:endParaRPr lang="fr-FR" dirty="0"/>
          </a:p>
        </p:txBody>
      </p:sp>
      <p:sp>
        <p:nvSpPr>
          <p:cNvPr id="3" name="Titre 2"/>
          <p:cNvSpPr>
            <a:spLocks noGrp="1"/>
          </p:cNvSpPr>
          <p:nvPr>
            <p:ph type="title"/>
          </p:nvPr>
        </p:nvSpPr>
        <p:spPr/>
        <p:txBody>
          <a:bodyPr>
            <a:normAutofit/>
          </a:bodyPr>
          <a:lstStyle/>
          <a:p>
            <a:pPr algn="ctr"/>
            <a:r>
              <a:rPr lang="fr-FR" sz="2800" b="0" dirty="0">
                <a:solidFill>
                  <a:schemeClr val="tx1"/>
                </a:solidFill>
              </a:rPr>
              <a:t>Des objectifs à poursuivre et de nouveaux intégrés dans le cadre du plan mercredi…</a:t>
            </a:r>
            <a:endParaRPr lang="fr-FR" sz="2800" b="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10</a:t>
            </a:fld>
            <a:endParaRPr lang="fr-FR" altLang="fr-FR"/>
          </a:p>
        </p:txBody>
      </p:sp>
    </p:spTree>
    <p:extLst>
      <p:ext uri="{BB962C8B-B14F-4D97-AF65-F5344CB8AC3E}">
        <p14:creationId xmlns:p14="http://schemas.microsoft.com/office/powerpoint/2010/main" val="3051629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contenu 1"/>
          <p:cNvSpPr>
            <a:spLocks noGrp="1"/>
          </p:cNvSpPr>
          <p:nvPr>
            <p:ph idx="1"/>
          </p:nvPr>
        </p:nvSpPr>
        <p:spPr>
          <a:xfrm>
            <a:off x="417513" y="914400"/>
            <a:ext cx="8229600" cy="4711599"/>
          </a:xfrm>
        </p:spPr>
        <p:txBody>
          <a:bodyPr/>
          <a:lstStyle/>
          <a:p>
            <a:pPr marL="109537" indent="0">
              <a:buNone/>
            </a:pPr>
            <a:endParaRPr lang="fr-FR" altLang="fr-FR" sz="2000" b="1" dirty="0" smtClean="0"/>
          </a:p>
          <a:p>
            <a:r>
              <a:rPr lang="fr-FR" altLang="fr-FR" sz="1600" b="1" dirty="0" smtClean="0"/>
              <a:t>Le parcours culturel </a:t>
            </a:r>
            <a:r>
              <a:rPr lang="fr-FR" altLang="fr-FR" sz="1600" dirty="0" smtClean="0"/>
              <a:t>sur le temps scolaire qui concerne l’ensemble des enfants scolarisés et permet, par la rencontre des œuvres et des artistes, de fonder les bases d’une culture artistique personnelle, mais aussi commune à tous les enfants scolarisés sur la ville. </a:t>
            </a:r>
          </a:p>
          <a:p>
            <a:r>
              <a:rPr lang="fr-FR" altLang="fr-FR" sz="1600" b="1" dirty="0" smtClean="0"/>
              <a:t>Le soutien à la mise en place de projets culturels spécifiques </a:t>
            </a:r>
            <a:r>
              <a:rPr lang="fr-FR" altLang="fr-FR" sz="1600" dirty="0" smtClean="0"/>
              <a:t>par une collaboration active de tous les équipements municipaux. </a:t>
            </a:r>
            <a:endParaRPr lang="fr-FR" altLang="fr-FR" sz="1600" dirty="0" smtClean="0">
              <a:solidFill>
                <a:srgbClr val="FF0000"/>
              </a:solidFill>
            </a:endParaRPr>
          </a:p>
          <a:p>
            <a:r>
              <a:rPr lang="fr-FR" altLang="fr-FR" sz="1600" b="1" dirty="0" smtClean="0"/>
              <a:t>La natation scolaire qui concerne les enfants pour les classes </a:t>
            </a:r>
            <a:r>
              <a:rPr lang="fr-FR" altLang="fr-FR" sz="1600" dirty="0" smtClean="0"/>
              <a:t>de</a:t>
            </a:r>
            <a:r>
              <a:rPr lang="fr-FR" altLang="fr-FR" sz="1600" b="1" dirty="0" smtClean="0">
                <a:solidFill>
                  <a:srgbClr val="FF0000"/>
                </a:solidFill>
              </a:rPr>
              <a:t> </a:t>
            </a:r>
            <a:r>
              <a:rPr lang="fr-FR" sz="1600" dirty="0" smtClean="0"/>
              <a:t>CE1, </a:t>
            </a:r>
            <a:r>
              <a:rPr lang="fr-FR" sz="1600" dirty="0"/>
              <a:t>de </a:t>
            </a:r>
            <a:r>
              <a:rPr lang="fr-FR" sz="1600" dirty="0" smtClean="0"/>
              <a:t>CE2, de CM2 </a:t>
            </a:r>
            <a:r>
              <a:rPr lang="fr-FR" sz="1600" dirty="0"/>
              <a:t>et </a:t>
            </a:r>
            <a:r>
              <a:rPr lang="fr-FR" sz="1600" dirty="0" smtClean="0"/>
              <a:t>d’ULIS.</a:t>
            </a:r>
            <a:endParaRPr lang="fr-FR" altLang="fr-FR" sz="1600" b="1" dirty="0" smtClean="0">
              <a:solidFill>
                <a:srgbClr val="FF0000"/>
              </a:solidFill>
            </a:endParaRPr>
          </a:p>
          <a:p>
            <a:r>
              <a:rPr lang="fr-FR" altLang="fr-FR" sz="1600" b="1" dirty="0" smtClean="0"/>
              <a:t>L’organisation et le financement des classes de découvertes </a:t>
            </a:r>
            <a:r>
              <a:rPr lang="fr-FR" altLang="fr-FR" sz="1600" dirty="0" smtClean="0"/>
              <a:t>chaque année pour tous les enfants de CM1et les classes spécialisées dans les extramuros de la Ville.</a:t>
            </a:r>
          </a:p>
          <a:p>
            <a:r>
              <a:rPr lang="fr-FR" altLang="fr-FR" sz="1600" b="1" dirty="0"/>
              <a:t>Un accueil spécifique adapté aux enfants de 2 ans : </a:t>
            </a:r>
            <a:r>
              <a:rPr lang="fr-FR" altLang="fr-FR" sz="1600" dirty="0" smtClean="0"/>
              <a:t>5 </a:t>
            </a:r>
            <a:r>
              <a:rPr lang="fr-FR" altLang="fr-FR" sz="1600" dirty="0"/>
              <a:t>pôles d’accueil</a:t>
            </a:r>
            <a:r>
              <a:rPr lang="fr-FR" altLang="fr-FR" sz="1600" dirty="0" smtClean="0"/>
              <a:t>, l’Orme </a:t>
            </a:r>
            <a:r>
              <a:rPr lang="fr-FR" altLang="fr-FR" sz="1600" dirty="0"/>
              <a:t>au chat, </a:t>
            </a:r>
            <a:r>
              <a:rPr lang="fr-FR" altLang="fr-FR" sz="1600" dirty="0" smtClean="0"/>
              <a:t>D. </a:t>
            </a:r>
            <a:r>
              <a:rPr lang="fr-FR" altLang="fr-FR" sz="1600" dirty="0" err="1"/>
              <a:t>September</a:t>
            </a:r>
            <a:r>
              <a:rPr lang="fr-FR" altLang="fr-FR" sz="1600" dirty="0"/>
              <a:t>, I. </a:t>
            </a:r>
            <a:r>
              <a:rPr lang="fr-FR" altLang="fr-FR" sz="1600" dirty="0" err="1"/>
              <a:t>Joliot</a:t>
            </a:r>
            <a:r>
              <a:rPr lang="fr-FR" altLang="fr-FR" sz="1600" dirty="0"/>
              <a:t> </a:t>
            </a:r>
            <a:r>
              <a:rPr lang="fr-FR" altLang="fr-FR" sz="1600" dirty="0" smtClean="0"/>
              <a:t>Curie, Barbusse et Thorez</a:t>
            </a:r>
            <a:endParaRPr lang="fr-FR" altLang="fr-FR" sz="1600" dirty="0"/>
          </a:p>
          <a:p>
            <a:endParaRPr lang="fr-FR" altLang="fr-FR" sz="2000" b="1" dirty="0" smtClean="0"/>
          </a:p>
          <a:p>
            <a:endParaRPr lang="fr-FR" altLang="fr-FR" dirty="0" smtClean="0"/>
          </a:p>
          <a:p>
            <a:endParaRPr lang="fr-FR" altLang="fr-FR" dirty="0" smtClean="0"/>
          </a:p>
        </p:txBody>
      </p:sp>
      <p:sp>
        <p:nvSpPr>
          <p:cNvPr id="3" name="Titre 2"/>
          <p:cNvSpPr>
            <a:spLocks noGrp="1"/>
          </p:cNvSpPr>
          <p:nvPr>
            <p:ph type="title"/>
          </p:nvPr>
        </p:nvSpPr>
        <p:spPr>
          <a:xfrm>
            <a:off x="417513" y="142875"/>
            <a:ext cx="8526462" cy="771525"/>
          </a:xfrm>
        </p:spPr>
        <p:txBody>
          <a:bodyPr>
            <a:noAutofit/>
          </a:bodyPr>
          <a:lstStyle/>
          <a:p>
            <a:pPr algn="ctr">
              <a:defRPr/>
            </a:pPr>
            <a:r>
              <a:rPr lang="fr-FR" sz="3600" b="0" dirty="0" smtClean="0"/>
              <a:t/>
            </a:r>
            <a:br>
              <a:rPr lang="fr-FR" sz="3600" b="0" dirty="0" smtClean="0"/>
            </a:br>
            <a:r>
              <a:rPr lang="fr-FR" sz="3600" b="0" dirty="0" smtClean="0"/>
              <a:t/>
            </a:r>
            <a:br>
              <a:rPr lang="fr-FR" sz="3600" b="0" dirty="0" smtClean="0"/>
            </a:br>
            <a:r>
              <a:rPr lang="fr-FR" sz="2800" dirty="0" smtClean="0"/>
              <a:t>Sur </a:t>
            </a:r>
            <a:r>
              <a:rPr lang="fr-FR" sz="2800" dirty="0"/>
              <a:t>le temps scolaire</a:t>
            </a:r>
            <a:br>
              <a:rPr lang="fr-FR" sz="2800" dirty="0"/>
            </a:br>
            <a:r>
              <a:rPr lang="fr-FR" sz="2800" dirty="0" smtClean="0"/>
              <a:t/>
            </a:r>
            <a:br>
              <a:rPr lang="fr-FR" sz="2800" dirty="0" smtClean="0"/>
            </a:br>
            <a:endParaRPr lang="fr-FR" sz="2800" dirty="0"/>
          </a:p>
        </p:txBody>
      </p:sp>
      <p:sp>
        <p:nvSpPr>
          <p:cNvPr id="24580"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E9494685-7348-48B3-BF8F-1FA953E0E227}" type="slidenum">
              <a:rPr lang="fr-FR" altLang="fr-FR" sz="1000" smtClean="0"/>
              <a:pPr eaLnBrk="1" hangingPunct="1">
                <a:spcBef>
                  <a:spcPct val="0"/>
                </a:spcBef>
                <a:buClrTx/>
                <a:buSzTx/>
                <a:buFontTx/>
                <a:buNone/>
              </a:pPr>
              <a:t>11</a:t>
            </a:fld>
            <a:endParaRPr lang="fr-FR" altLang="fr-FR" sz="1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342900" indent="-342900" eaLnBrk="1" fontAlgn="auto" hangingPunct="1">
              <a:spcBef>
                <a:spcPct val="20000"/>
              </a:spcBef>
              <a:spcAft>
                <a:spcPts val="0"/>
              </a:spcAft>
              <a:buClr>
                <a:schemeClr val="accent1">
                  <a:lumMod val="75000"/>
                </a:schemeClr>
              </a:buClr>
              <a:buSzTx/>
            </a:pPr>
            <a:r>
              <a:rPr lang="fr-FR" sz="2000" dirty="0">
                <a:solidFill>
                  <a:prstClr val="black"/>
                </a:solidFill>
                <a:latin typeface="Calibri"/>
                <a:ea typeface="+mn-ea"/>
                <a:cs typeface="+mn-cs"/>
              </a:rPr>
              <a:t>Dans le cadre de l’apprentissage de la natation scolaire et suite à la fermeture du bassin de l’Orme au Chat, une nouvelle organisation a pu être mise en place à la piscine Robespierre permettant de préserver aux mieux l’accueil des élèves et de maintenir les contenus pédagogiques.</a:t>
            </a:r>
          </a:p>
          <a:p>
            <a:pPr marL="109537" lvl="0" indent="0" eaLnBrk="1" fontAlgn="auto" hangingPunct="1">
              <a:spcBef>
                <a:spcPct val="20000"/>
              </a:spcBef>
              <a:spcAft>
                <a:spcPts val="0"/>
              </a:spcAft>
              <a:buClrTx/>
              <a:buSzTx/>
              <a:buNone/>
            </a:pPr>
            <a:endParaRPr lang="fr-FR" sz="2000" dirty="0">
              <a:solidFill>
                <a:prstClr val="black"/>
              </a:solidFill>
              <a:latin typeface="Calibri"/>
              <a:ea typeface="+mn-ea"/>
              <a:cs typeface="+mn-cs"/>
            </a:endParaRPr>
          </a:p>
          <a:p>
            <a:pPr marL="342900" indent="-342900" eaLnBrk="1" fontAlgn="auto" hangingPunct="1">
              <a:spcBef>
                <a:spcPct val="20000"/>
              </a:spcBef>
              <a:spcAft>
                <a:spcPts val="0"/>
              </a:spcAft>
              <a:buClr>
                <a:schemeClr val="accent1">
                  <a:lumMod val="75000"/>
                </a:schemeClr>
              </a:buClr>
              <a:buSzTx/>
            </a:pPr>
            <a:r>
              <a:rPr lang="fr-FR" sz="2000" dirty="0">
                <a:solidFill>
                  <a:prstClr val="black"/>
                </a:solidFill>
                <a:latin typeface="Calibri"/>
                <a:ea typeface="+mn-ea"/>
                <a:cs typeface="+mn-cs"/>
              </a:rPr>
              <a:t>Ce sont aujourd’hui les classes de CE1,  CE2, CM2 et d’ULIS qui sont accueillies selon les principes suivants:</a:t>
            </a:r>
          </a:p>
          <a:p>
            <a:pPr marL="109537" lvl="0" indent="0" eaLnBrk="1" fontAlgn="auto" hangingPunct="1">
              <a:spcBef>
                <a:spcPct val="20000"/>
              </a:spcBef>
              <a:spcAft>
                <a:spcPts val="0"/>
              </a:spcAft>
              <a:buClrTx/>
              <a:buSzTx/>
              <a:buNone/>
            </a:pPr>
            <a:r>
              <a:rPr lang="fr-FR" sz="2000" dirty="0">
                <a:solidFill>
                  <a:prstClr val="black"/>
                </a:solidFill>
                <a:latin typeface="Calibri"/>
                <a:ea typeface="+mn-ea"/>
                <a:cs typeface="+mn-cs"/>
              </a:rPr>
              <a:t>	- Unité d’apprentissage en trimestre</a:t>
            </a:r>
          </a:p>
          <a:p>
            <a:pPr marL="109537" lvl="0" indent="0" eaLnBrk="1" fontAlgn="auto" hangingPunct="1">
              <a:spcBef>
                <a:spcPct val="20000"/>
              </a:spcBef>
              <a:spcAft>
                <a:spcPts val="0"/>
              </a:spcAft>
              <a:buClrTx/>
              <a:buSzTx/>
              <a:buNone/>
            </a:pPr>
            <a:r>
              <a:rPr lang="fr-FR" sz="2000" dirty="0">
                <a:solidFill>
                  <a:prstClr val="black"/>
                </a:solidFill>
                <a:latin typeface="Calibri"/>
                <a:ea typeface="+mn-ea"/>
                <a:cs typeface="+mn-cs"/>
              </a:rPr>
              <a:t>	- Maintien de la durée des séances fixées à 35 minutes</a:t>
            </a:r>
          </a:p>
          <a:p>
            <a:pPr marL="109537" lvl="0" indent="0" eaLnBrk="1" fontAlgn="auto" hangingPunct="1">
              <a:spcBef>
                <a:spcPct val="20000"/>
              </a:spcBef>
              <a:spcAft>
                <a:spcPts val="0"/>
              </a:spcAft>
              <a:buClrTx/>
              <a:buSzTx/>
              <a:buNone/>
            </a:pPr>
            <a:r>
              <a:rPr lang="fr-FR" sz="2000" dirty="0">
                <a:solidFill>
                  <a:prstClr val="black"/>
                </a:solidFill>
                <a:latin typeface="Calibri"/>
                <a:ea typeface="+mn-ea"/>
                <a:cs typeface="+mn-cs"/>
              </a:rPr>
              <a:t>	- Déplacements en cars pour les écoles d’Ivry-Port</a:t>
            </a:r>
          </a:p>
          <a:p>
            <a:endParaRPr lang="fr-FR" dirty="0"/>
          </a:p>
        </p:txBody>
      </p:sp>
      <p:sp>
        <p:nvSpPr>
          <p:cNvPr id="3" name="Titre 2"/>
          <p:cNvSpPr>
            <a:spLocks noGrp="1"/>
          </p:cNvSpPr>
          <p:nvPr>
            <p:ph type="title"/>
          </p:nvPr>
        </p:nvSpPr>
        <p:spPr/>
        <p:txBody>
          <a:bodyPr/>
          <a:lstStyle/>
          <a:p>
            <a:pPr algn="ctr"/>
            <a:r>
              <a:rPr lang="fr-FR" sz="2800" dirty="0">
                <a:solidFill>
                  <a:prstClr val="black"/>
                </a:solidFill>
                <a:effectLst>
                  <a:outerShdw blurRad="38100" dist="38100" dir="2700000" algn="tl">
                    <a:srgbClr val="000000">
                      <a:alpha val="43137"/>
                    </a:srgbClr>
                  </a:outerShdw>
                </a:effectLst>
                <a:latin typeface="Lucida Sans Unicode" panose="020B0602030504020204" pitchFamily="34" charset="0"/>
                <a:ea typeface="+mj-ea"/>
                <a:cs typeface="Lucida Sans Unicode" panose="020B0602030504020204" pitchFamily="34" charset="0"/>
              </a:rPr>
              <a:t>Natation scolaire</a:t>
            </a:r>
            <a:endParaRPr lang="fr-FR" dirty="0">
              <a:effectLst>
                <a:outerShdw blurRad="38100" dist="38100" dir="2700000" algn="tl">
                  <a:srgbClr val="000000">
                    <a:alpha val="43137"/>
                  </a:srgbClr>
                </a:outerShdw>
              </a:effectLst>
              <a:latin typeface="Lucida Sans Unicode" panose="020B0602030504020204" pitchFamily="34" charset="0"/>
              <a:cs typeface="Lucida Sans Unicode" panose="020B0602030504020204" pitchFamily="34" charset="0"/>
            </a:endParaRPr>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12</a:t>
            </a:fld>
            <a:endParaRPr lang="fr-FR" altLang="fr-FR"/>
          </a:p>
        </p:txBody>
      </p:sp>
    </p:spTree>
    <p:extLst>
      <p:ext uri="{BB962C8B-B14F-4D97-AF65-F5344CB8AC3E}">
        <p14:creationId xmlns:p14="http://schemas.microsoft.com/office/powerpoint/2010/main" val="1911438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71892" y="1417638"/>
            <a:ext cx="8229600" cy="4848597"/>
          </a:xfrm>
        </p:spPr>
        <p:txBody>
          <a:bodyPr/>
          <a:lstStyle/>
          <a:p>
            <a:r>
              <a:rPr lang="fr-FR" sz="2000" u="sng" dirty="0" smtClean="0"/>
              <a:t>Pôle </a:t>
            </a:r>
            <a:r>
              <a:rPr lang="fr-FR" sz="2000" u="sng" dirty="0"/>
              <a:t>des -3 </a:t>
            </a:r>
            <a:r>
              <a:rPr lang="fr-FR" sz="2000" u="sng" dirty="0" smtClean="0"/>
              <a:t>ans</a:t>
            </a:r>
            <a:r>
              <a:rPr lang="fr-FR" sz="2000" dirty="0" smtClean="0"/>
              <a:t>: Poursuivre </a:t>
            </a:r>
            <a:r>
              <a:rPr lang="fr-FR" sz="2000" dirty="0"/>
              <a:t>la formation partenariale pour les intervenants des nouveaux </a:t>
            </a:r>
            <a:r>
              <a:rPr lang="fr-FR" sz="2000" dirty="0" smtClean="0"/>
              <a:t>pôles engagée depuis 2015-2016.</a:t>
            </a:r>
          </a:p>
          <a:p>
            <a:r>
              <a:rPr lang="fr-FR" sz="2000" u="sng" dirty="0" smtClean="0"/>
              <a:t>Classes de découvertes</a:t>
            </a:r>
            <a:r>
              <a:rPr lang="fr-FR" sz="2000" dirty="0" smtClean="0"/>
              <a:t>: Renforcer l’utilisation de nos extra muros afin de construire une identité </a:t>
            </a:r>
            <a:r>
              <a:rPr lang="fr-FR" sz="2000" dirty="0" err="1" smtClean="0"/>
              <a:t>Ivryenne</a:t>
            </a:r>
            <a:r>
              <a:rPr lang="fr-FR" sz="2000" dirty="0" smtClean="0"/>
              <a:t>. Mise en place d’un groupe de travail pour revoir l’organisation et les contenus.</a:t>
            </a:r>
            <a:endParaRPr lang="fr-FR" sz="2000" u="sng" dirty="0" smtClean="0"/>
          </a:p>
          <a:p>
            <a:r>
              <a:rPr lang="fr-FR" sz="2000" u="sng" dirty="0"/>
              <a:t>Parcours </a:t>
            </a:r>
            <a:r>
              <a:rPr lang="fr-FR" sz="2000" u="sng" dirty="0" smtClean="0"/>
              <a:t>culturels</a:t>
            </a:r>
            <a:r>
              <a:rPr lang="fr-FR" sz="2000" dirty="0" smtClean="0"/>
              <a:t>: Elaborer </a:t>
            </a:r>
            <a:r>
              <a:rPr lang="fr-FR" sz="2000" dirty="0"/>
              <a:t>une convention Education </a:t>
            </a:r>
            <a:r>
              <a:rPr lang="fr-FR" sz="2000" dirty="0" smtClean="0"/>
              <a:t>Nationale/Ville en réinterrogeant les contenus du parcours existant et y inclure les accueils de loisirs.</a:t>
            </a:r>
          </a:p>
          <a:p>
            <a:r>
              <a:rPr lang="fr-FR" sz="2000" u="sng" dirty="0"/>
              <a:t>Environnement</a:t>
            </a:r>
            <a:r>
              <a:rPr lang="fr-FR" sz="2000" dirty="0"/>
              <a:t>: </a:t>
            </a:r>
            <a:r>
              <a:rPr lang="fr-FR" sz="2000" dirty="0" smtClean="0"/>
              <a:t>Poursuivre la sensibilisation </a:t>
            </a:r>
            <a:r>
              <a:rPr lang="fr-FR" sz="2000" dirty="0"/>
              <a:t>aux projets environnementaux et aux problématiques </a:t>
            </a:r>
            <a:r>
              <a:rPr lang="fr-FR" sz="2000" dirty="0" smtClean="0"/>
              <a:t>de la collecte des déchets. </a:t>
            </a:r>
            <a:endParaRPr lang="fr-FR" sz="2000" dirty="0" smtClean="0"/>
          </a:p>
          <a:p>
            <a:r>
              <a:rPr lang="fr-FR" sz="2000" u="sng" dirty="0" smtClean="0"/>
              <a:t>Réunion de rentrée</a:t>
            </a:r>
            <a:r>
              <a:rPr lang="fr-FR" sz="2000" dirty="0" smtClean="0"/>
              <a:t>: Banalisation d’une demi journée permettant la rencontre et la présentation des équipes Education Nationale et d’animation et de leurs projets.</a:t>
            </a:r>
          </a:p>
          <a:p>
            <a:endParaRPr lang="fr-FR" sz="2000" dirty="0" smtClean="0"/>
          </a:p>
          <a:p>
            <a:pPr marL="109537" indent="0">
              <a:buNone/>
            </a:pPr>
            <a:endParaRPr lang="fr-FR" sz="2000" dirty="0"/>
          </a:p>
        </p:txBody>
      </p:sp>
      <p:sp>
        <p:nvSpPr>
          <p:cNvPr id="3" name="Titre 2"/>
          <p:cNvSpPr>
            <a:spLocks noGrp="1"/>
          </p:cNvSpPr>
          <p:nvPr>
            <p:ph type="title"/>
          </p:nvPr>
        </p:nvSpPr>
        <p:spPr/>
        <p:txBody>
          <a:bodyPr>
            <a:normAutofit fontScale="90000"/>
          </a:bodyPr>
          <a:lstStyle/>
          <a:p>
            <a:r>
              <a:rPr lang="fr-FR" sz="2800" dirty="0" smtClean="0"/>
              <a:t>Chantiers partenariaux à poursuivre en 2018-2019</a:t>
            </a:r>
            <a:br>
              <a:rPr lang="fr-FR" sz="2800" dirty="0" smtClean="0"/>
            </a:br>
            <a:r>
              <a:rPr lang="fr-FR" sz="2800" dirty="0" smtClean="0"/>
              <a:t>Education </a:t>
            </a:r>
            <a:r>
              <a:rPr lang="fr-FR" sz="2800" dirty="0" smtClean="0"/>
              <a:t>Nationale/Ville </a:t>
            </a:r>
            <a:r>
              <a:rPr lang="fr-FR" sz="2800" dirty="0" smtClean="0"/>
              <a:t>sur le temps scolaire</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13</a:t>
            </a:fld>
            <a:endParaRPr lang="fr-FR" altLang="fr-FR"/>
          </a:p>
        </p:txBody>
      </p:sp>
    </p:spTree>
    <p:extLst>
      <p:ext uri="{BB962C8B-B14F-4D97-AF65-F5344CB8AC3E}">
        <p14:creationId xmlns:p14="http://schemas.microsoft.com/office/powerpoint/2010/main" val="2545481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347231"/>
            <a:ext cx="8229600" cy="4525962"/>
          </a:xfrm>
        </p:spPr>
        <p:txBody>
          <a:bodyPr/>
          <a:lstStyle/>
          <a:p>
            <a:r>
              <a:rPr lang="fr-FR" sz="2000" u="sng" dirty="0"/>
              <a:t>Cohérence </a:t>
            </a:r>
            <a:r>
              <a:rPr lang="fr-FR" sz="2000" u="sng" dirty="0" smtClean="0"/>
              <a:t>éducative</a:t>
            </a:r>
            <a:r>
              <a:rPr lang="fr-FR" sz="2000" dirty="0" smtClean="0"/>
              <a:t>: </a:t>
            </a:r>
          </a:p>
          <a:p>
            <a:pPr marL="365125" lvl="1" indent="0">
              <a:buNone/>
            </a:pPr>
            <a:r>
              <a:rPr lang="fr-FR" sz="2000" dirty="0" smtClean="0"/>
              <a:t>Favoriser </a:t>
            </a:r>
            <a:r>
              <a:rPr lang="fr-FR" sz="2000" dirty="0"/>
              <a:t>la cohérence dans les interventions auprès des </a:t>
            </a:r>
            <a:r>
              <a:rPr lang="fr-FR" sz="2000" dirty="0" smtClean="0"/>
              <a:t>enfants </a:t>
            </a:r>
            <a:r>
              <a:rPr lang="fr-FR" sz="2000" dirty="0"/>
              <a:t>et des familles dans le cas de situations conflictuelles ou </a:t>
            </a:r>
            <a:r>
              <a:rPr lang="fr-FR" sz="2000" dirty="0" smtClean="0"/>
              <a:t>problématiques. </a:t>
            </a:r>
          </a:p>
          <a:p>
            <a:r>
              <a:rPr lang="fr-FR" sz="2000" u="sng" dirty="0" smtClean="0"/>
              <a:t>Aide </a:t>
            </a:r>
            <a:r>
              <a:rPr lang="fr-FR" sz="2000" u="sng" dirty="0"/>
              <a:t>aux projets</a:t>
            </a:r>
            <a:r>
              <a:rPr lang="fr-FR" sz="2000" dirty="0" smtClean="0"/>
              <a:t>:</a:t>
            </a:r>
            <a:r>
              <a:rPr lang="fr-FR" sz="2000" dirty="0"/>
              <a:t> </a:t>
            </a:r>
            <a:r>
              <a:rPr lang="fr-FR" sz="2000" dirty="0" smtClean="0"/>
              <a:t>Soutien </a:t>
            </a:r>
            <a:r>
              <a:rPr lang="fr-FR" sz="2000" dirty="0"/>
              <a:t>financier et logistique aux projets partenariaux école/accueil de loisirs</a:t>
            </a:r>
            <a:endParaRPr lang="fr-FR" sz="2000" dirty="0" smtClean="0"/>
          </a:p>
          <a:p>
            <a:r>
              <a:rPr lang="fr-FR" sz="2000" u="sng" dirty="0"/>
              <a:t>Sécurité aux abords des </a:t>
            </a:r>
            <a:r>
              <a:rPr lang="fr-FR" sz="2000" u="sng" dirty="0" smtClean="0"/>
              <a:t>écoles</a:t>
            </a:r>
            <a:r>
              <a:rPr lang="fr-FR" sz="2000" dirty="0" smtClean="0"/>
              <a:t>: Généralisation </a:t>
            </a:r>
            <a:r>
              <a:rPr lang="fr-FR" sz="2000" dirty="0"/>
              <a:t>de la sensibilisation aux cheminements piétons pour tous les enfants de CE2</a:t>
            </a:r>
            <a:r>
              <a:rPr lang="fr-FR" sz="2000" dirty="0" smtClean="0"/>
              <a:t>. Mieux identifier les abords des écoles.</a:t>
            </a:r>
            <a:endParaRPr lang="fr-FR" sz="2000" u="sng" dirty="0" smtClean="0"/>
          </a:p>
          <a:p>
            <a:r>
              <a:rPr lang="fr-FR" sz="2000" u="sng" dirty="0"/>
              <a:t>Parcours </a:t>
            </a:r>
            <a:r>
              <a:rPr lang="fr-FR" sz="2000" u="sng" dirty="0" smtClean="0"/>
              <a:t>citoyen</a:t>
            </a:r>
            <a:r>
              <a:rPr lang="fr-FR" sz="2000" dirty="0" smtClean="0"/>
              <a:t>: Implication </a:t>
            </a:r>
            <a:r>
              <a:rPr lang="fr-FR" sz="2000" dirty="0"/>
              <a:t>des équipes et des familles et des enfants </a:t>
            </a:r>
            <a:r>
              <a:rPr lang="fr-FR" sz="2000" dirty="0" smtClean="0"/>
              <a:t>aux </a:t>
            </a:r>
            <a:r>
              <a:rPr lang="fr-FR" sz="2000" dirty="0"/>
              <a:t>projets d’aménagement urbain</a:t>
            </a:r>
            <a:r>
              <a:rPr lang="fr-FR" sz="2000" dirty="0" smtClean="0"/>
              <a:t>.</a:t>
            </a:r>
          </a:p>
          <a:p>
            <a:r>
              <a:rPr lang="fr-FR" sz="2000" u="sng" dirty="0"/>
              <a:t>Participation à la semaine de la </a:t>
            </a:r>
            <a:r>
              <a:rPr lang="fr-FR" sz="2000" u="sng" dirty="0" smtClean="0"/>
              <a:t>mémoire</a:t>
            </a:r>
            <a:r>
              <a:rPr lang="fr-FR" sz="2000" dirty="0" smtClean="0"/>
              <a:t>: </a:t>
            </a:r>
            <a:r>
              <a:rPr lang="fr-FR" sz="2000" dirty="0"/>
              <a:t>L</a:t>
            </a:r>
            <a:r>
              <a:rPr lang="fr-FR" sz="2000" dirty="0" smtClean="0"/>
              <a:t>utte </a:t>
            </a:r>
            <a:r>
              <a:rPr lang="fr-FR" sz="2000" dirty="0"/>
              <a:t>contre le racisme et l’intolérance</a:t>
            </a:r>
          </a:p>
          <a:p>
            <a:pPr marL="109537" indent="0">
              <a:buNone/>
            </a:pPr>
            <a:endParaRPr lang="fr-FR" sz="2000" dirty="0"/>
          </a:p>
          <a:p>
            <a:pPr marL="109537" indent="0">
              <a:buNone/>
            </a:pPr>
            <a:endParaRPr lang="fr-FR" sz="2000" dirty="0"/>
          </a:p>
          <a:p>
            <a:endParaRPr lang="fr-FR" sz="2000" dirty="0"/>
          </a:p>
        </p:txBody>
      </p:sp>
      <p:sp>
        <p:nvSpPr>
          <p:cNvPr id="3" name="Titre 2"/>
          <p:cNvSpPr>
            <a:spLocks noGrp="1"/>
          </p:cNvSpPr>
          <p:nvPr>
            <p:ph type="title"/>
          </p:nvPr>
        </p:nvSpPr>
        <p:spPr>
          <a:xfrm>
            <a:off x="700645" y="76881"/>
            <a:ext cx="8229600" cy="1143000"/>
          </a:xfrm>
        </p:spPr>
        <p:txBody>
          <a:bodyPr>
            <a:noAutofit/>
          </a:bodyPr>
          <a:lstStyle/>
          <a:p>
            <a:r>
              <a:rPr lang="fr-FR" sz="2400" dirty="0"/>
              <a:t>C</a:t>
            </a:r>
            <a:r>
              <a:rPr lang="fr-FR" sz="2400" dirty="0" smtClean="0"/>
              <a:t>hantiers partenariaux à poursuivre en 2018-2019</a:t>
            </a:r>
            <a:br>
              <a:rPr lang="fr-FR" sz="2400" dirty="0" smtClean="0"/>
            </a:br>
            <a:r>
              <a:rPr lang="fr-FR" sz="2400" dirty="0"/>
              <a:t>Education </a:t>
            </a:r>
            <a:r>
              <a:rPr lang="fr-FR" sz="2400" dirty="0" smtClean="0"/>
              <a:t>Nationale/Ville </a:t>
            </a:r>
            <a:r>
              <a:rPr lang="fr-FR" sz="2400" dirty="0"/>
              <a:t>sur le temps </a:t>
            </a:r>
            <a:r>
              <a:rPr lang="fr-FR" sz="2400" dirty="0" smtClean="0"/>
              <a:t>scolaire </a:t>
            </a:r>
            <a:r>
              <a:rPr lang="fr-FR" sz="2400" dirty="0" smtClean="0"/>
              <a:t>(suite)</a:t>
            </a:r>
            <a:endParaRPr lang="fr-FR" sz="24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14</a:t>
            </a:fld>
            <a:endParaRPr lang="fr-FR" altLang="fr-FR"/>
          </a:p>
        </p:txBody>
      </p:sp>
    </p:spTree>
    <p:extLst>
      <p:ext uri="{BB962C8B-B14F-4D97-AF65-F5344CB8AC3E}">
        <p14:creationId xmlns:p14="http://schemas.microsoft.com/office/powerpoint/2010/main" val="3017462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40327" y="1608490"/>
            <a:ext cx="8229600" cy="4525962"/>
          </a:xfrm>
        </p:spPr>
        <p:txBody>
          <a:bodyPr/>
          <a:lstStyle/>
          <a:p>
            <a:r>
              <a:rPr lang="fr-FR" sz="1800" dirty="0" smtClean="0"/>
              <a:t>La ville propose depuis la rentrée 2017 une aide financière dans le cadre de projets partenariaux école/accueil de loisirs à hauteur de 30 000 euros pour une année scolaire.</a:t>
            </a:r>
          </a:p>
          <a:p>
            <a:pPr marL="109537" indent="0">
              <a:buNone/>
            </a:pPr>
            <a:endParaRPr lang="fr-FR" sz="1800" dirty="0"/>
          </a:p>
          <a:p>
            <a:pPr>
              <a:spcBef>
                <a:spcPts val="0"/>
              </a:spcBef>
            </a:pPr>
            <a:r>
              <a:rPr lang="fr-FR" sz="1800" dirty="0" smtClean="0"/>
              <a:t>Pour la première édition ce sont 4 projets en maternelles, 8 projets en élémentaires et 2 projets de groupes scolaires qui ont été financés à hauteur de 17 630 euros.</a:t>
            </a:r>
          </a:p>
          <a:p>
            <a:pPr marL="109537" indent="0">
              <a:spcBef>
                <a:spcPts val="0"/>
              </a:spcBef>
              <a:buNone/>
            </a:pPr>
            <a:endParaRPr lang="fr-FR" sz="1800" dirty="0" smtClean="0"/>
          </a:p>
          <a:p>
            <a:r>
              <a:rPr lang="fr-FR" sz="1800" dirty="0" smtClean="0"/>
              <a:t>Les projets abordent des sujets aussi variés que le vivre ensemble, l’éveil à la citoyenneté, le jeu dramatique à l’école, les projets sportifs, la sensibilisation à l’environnement, le numérique… </a:t>
            </a:r>
            <a:endParaRPr lang="fr-FR" sz="1800" dirty="0"/>
          </a:p>
        </p:txBody>
      </p:sp>
      <p:sp>
        <p:nvSpPr>
          <p:cNvPr id="3" name="Titre 2"/>
          <p:cNvSpPr>
            <a:spLocks noGrp="1"/>
          </p:cNvSpPr>
          <p:nvPr>
            <p:ph type="title"/>
          </p:nvPr>
        </p:nvSpPr>
        <p:spPr/>
        <p:txBody>
          <a:bodyPr>
            <a:normAutofit/>
          </a:bodyPr>
          <a:lstStyle/>
          <a:p>
            <a:pPr algn="ctr"/>
            <a:r>
              <a:rPr lang="fr-FR" sz="2800" dirty="0" smtClean="0">
                <a:solidFill>
                  <a:schemeClr val="tx1"/>
                </a:solidFill>
              </a:rPr>
              <a:t>Dispositif « Projets partenariaux »</a:t>
            </a:r>
            <a:endParaRPr lang="fr-FR" sz="2800" dirty="0">
              <a:solidFill>
                <a:schemeClr val="tx1"/>
              </a:solidFill>
            </a:endParaRPr>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15</a:t>
            </a:fld>
            <a:endParaRPr lang="fr-FR" altLang="fr-FR"/>
          </a:p>
        </p:txBody>
      </p:sp>
    </p:spTree>
    <p:extLst>
      <p:ext uri="{BB962C8B-B14F-4D97-AF65-F5344CB8AC3E}">
        <p14:creationId xmlns:p14="http://schemas.microsoft.com/office/powerpoint/2010/main" val="2633211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contenu 1"/>
          <p:cNvSpPr>
            <a:spLocks noGrp="1"/>
          </p:cNvSpPr>
          <p:nvPr>
            <p:ph idx="1"/>
          </p:nvPr>
        </p:nvSpPr>
        <p:spPr>
          <a:xfrm>
            <a:off x="496887" y="1300349"/>
            <a:ext cx="8189913" cy="4601687"/>
          </a:xfrm>
        </p:spPr>
        <p:txBody>
          <a:bodyPr/>
          <a:lstStyle/>
          <a:p>
            <a:r>
              <a:rPr lang="fr-FR" altLang="fr-FR" sz="1800" dirty="0" smtClean="0"/>
              <a:t>Proposer des </a:t>
            </a:r>
            <a:r>
              <a:rPr lang="fr-FR" altLang="fr-FR" sz="1800" b="1" dirty="0" smtClean="0"/>
              <a:t>activités culturelles et artistiques</a:t>
            </a:r>
            <a:r>
              <a:rPr lang="fr-FR" altLang="fr-FR" sz="1800" dirty="0"/>
              <a:t> </a:t>
            </a:r>
            <a:r>
              <a:rPr lang="fr-FR" altLang="fr-FR" sz="1800" dirty="0" smtClean="0"/>
              <a:t>en collaboration avec les équipements municipaux ou des intervenants spécialisés.</a:t>
            </a:r>
          </a:p>
          <a:p>
            <a:endParaRPr lang="fr-FR" altLang="fr-FR" sz="1050" dirty="0" smtClean="0"/>
          </a:p>
          <a:p>
            <a:r>
              <a:rPr lang="fr-FR" altLang="fr-FR" sz="1800" dirty="0" smtClean="0"/>
              <a:t>Favoriser la</a:t>
            </a:r>
            <a:r>
              <a:rPr lang="fr-FR" altLang="fr-FR" sz="1800" b="1" dirty="0" smtClean="0"/>
              <a:t> découverte de l’environnement </a:t>
            </a:r>
            <a:r>
              <a:rPr lang="fr-FR" altLang="fr-FR" sz="1800" dirty="0" smtClean="0"/>
              <a:t>et la sensibilisation au </a:t>
            </a:r>
            <a:r>
              <a:rPr lang="fr-FR" altLang="fr-FR" sz="1800" b="1" dirty="0" smtClean="0"/>
              <a:t>développement durable</a:t>
            </a:r>
            <a:r>
              <a:rPr lang="fr-FR" altLang="fr-FR" sz="1800" dirty="0" smtClean="0"/>
              <a:t>.</a:t>
            </a:r>
          </a:p>
          <a:p>
            <a:endParaRPr lang="fr-FR" altLang="fr-FR" sz="1050" dirty="0" smtClean="0"/>
          </a:p>
          <a:p>
            <a:r>
              <a:rPr lang="fr-FR" altLang="fr-FR" sz="1800" dirty="0" smtClean="0"/>
              <a:t>Prioriser dans chaque projet pédagogique les enjeux </a:t>
            </a:r>
            <a:r>
              <a:rPr lang="fr-FR" altLang="fr-FR" sz="1800" b="1" dirty="0" smtClean="0"/>
              <a:t>d’apprentissage à la citoyenneté.</a:t>
            </a:r>
          </a:p>
          <a:p>
            <a:endParaRPr lang="fr-FR" altLang="fr-FR" sz="1050" b="1" dirty="0" smtClean="0"/>
          </a:p>
          <a:p>
            <a:r>
              <a:rPr lang="fr-FR" altLang="fr-FR" sz="1800" dirty="0"/>
              <a:t>Elaborer un </a:t>
            </a:r>
            <a:r>
              <a:rPr lang="fr-FR" altLang="fr-FR" sz="1800" b="1" dirty="0"/>
              <a:t>dispositif d’accueil </a:t>
            </a:r>
            <a:r>
              <a:rPr lang="fr-FR" altLang="fr-FR" sz="1800" b="1" dirty="0" smtClean="0"/>
              <a:t>des enfants en situation de handicap</a:t>
            </a:r>
            <a:r>
              <a:rPr lang="fr-FR" altLang="fr-FR" sz="1800" dirty="0" smtClean="0"/>
              <a:t> (formation</a:t>
            </a:r>
            <a:r>
              <a:rPr lang="fr-FR" altLang="fr-FR" sz="1800" dirty="0"/>
              <a:t>, </a:t>
            </a:r>
            <a:r>
              <a:rPr lang="fr-FR" altLang="fr-FR" sz="1800" dirty="0" smtClean="0"/>
              <a:t>expérimentation d’outil, renforcement </a:t>
            </a:r>
            <a:r>
              <a:rPr lang="fr-FR" altLang="fr-FR" sz="1800" dirty="0"/>
              <a:t>et soutien du personnel accueillant, protocole </a:t>
            </a:r>
            <a:r>
              <a:rPr lang="fr-FR" altLang="fr-FR" sz="1800" dirty="0" smtClean="0"/>
              <a:t>d’accueil adapté, </a:t>
            </a:r>
            <a:r>
              <a:rPr lang="fr-FR" altLang="fr-FR" sz="1800" dirty="0"/>
              <a:t>suivi avec les familles</a:t>
            </a:r>
            <a:r>
              <a:rPr lang="fr-FR" altLang="fr-FR" sz="1800" dirty="0" smtClean="0"/>
              <a:t>).</a:t>
            </a:r>
          </a:p>
          <a:p>
            <a:endParaRPr lang="fr-FR" altLang="fr-FR" sz="1050" dirty="0"/>
          </a:p>
          <a:p>
            <a:r>
              <a:rPr lang="fr-FR" altLang="fr-FR" sz="1800" dirty="0"/>
              <a:t>Maintenir le </a:t>
            </a:r>
            <a:r>
              <a:rPr lang="fr-FR" altLang="fr-FR" sz="1800" b="1" dirty="0"/>
              <a:t>parcours sportif </a:t>
            </a:r>
            <a:r>
              <a:rPr lang="fr-FR" altLang="fr-FR" sz="1800" dirty="0"/>
              <a:t>en collaboration avec la direction des sports qui s’appuie sur un projet pédagogique</a:t>
            </a:r>
            <a:r>
              <a:rPr lang="fr-FR" altLang="fr-FR" sz="1800" dirty="0" smtClean="0"/>
              <a:t>.</a:t>
            </a:r>
          </a:p>
          <a:p>
            <a:endParaRPr lang="fr-FR" altLang="fr-FR" sz="1050" dirty="0"/>
          </a:p>
          <a:p>
            <a:r>
              <a:rPr lang="fr-FR" altLang="fr-FR" sz="2000" dirty="0"/>
              <a:t>Maintenir au mois de juillet des </a:t>
            </a:r>
            <a:r>
              <a:rPr lang="fr-FR" altLang="fr-FR" sz="1800" b="1" dirty="0"/>
              <a:t>Animations </a:t>
            </a:r>
            <a:r>
              <a:rPr lang="fr-FR" altLang="fr-FR" sz="1800" b="1" dirty="0" smtClean="0"/>
              <a:t>de </a:t>
            </a:r>
            <a:r>
              <a:rPr lang="fr-FR" altLang="fr-FR" sz="1800" b="1" dirty="0"/>
              <a:t>Quartiers.</a:t>
            </a:r>
          </a:p>
          <a:p>
            <a:endParaRPr lang="fr-FR" altLang="fr-FR" sz="2000" b="1" dirty="0" smtClean="0"/>
          </a:p>
          <a:p>
            <a:pPr marL="109537" lvl="0" indent="0">
              <a:buNone/>
            </a:pPr>
            <a:endParaRPr lang="fr-FR" sz="2000" dirty="0"/>
          </a:p>
          <a:p>
            <a:endParaRPr lang="fr-FR" altLang="fr-FR" sz="2000" dirty="0" smtClean="0"/>
          </a:p>
          <a:p>
            <a:pPr marL="109537" indent="0">
              <a:buNone/>
            </a:pPr>
            <a:endParaRPr lang="fr-FR" altLang="fr-FR" sz="2000" dirty="0" smtClean="0">
              <a:solidFill>
                <a:srgbClr val="FF0000"/>
              </a:solidFill>
            </a:endParaRPr>
          </a:p>
          <a:p>
            <a:endParaRPr lang="fr-FR" altLang="fr-FR" sz="2000" dirty="0" smtClean="0"/>
          </a:p>
        </p:txBody>
      </p:sp>
      <p:sp>
        <p:nvSpPr>
          <p:cNvPr id="3" name="Titre 2"/>
          <p:cNvSpPr>
            <a:spLocks noGrp="1"/>
          </p:cNvSpPr>
          <p:nvPr>
            <p:ph type="title"/>
          </p:nvPr>
        </p:nvSpPr>
        <p:spPr>
          <a:xfrm>
            <a:off x="457200" y="248020"/>
            <a:ext cx="8229600" cy="897950"/>
          </a:xfrm>
        </p:spPr>
        <p:txBody>
          <a:bodyPr>
            <a:noAutofit/>
          </a:bodyPr>
          <a:lstStyle/>
          <a:p>
            <a:pPr algn="ctr">
              <a:defRPr/>
            </a:pPr>
            <a:r>
              <a:rPr lang="fr-FR" sz="2800" dirty="0" smtClean="0"/>
              <a:t>Projets sur les temps péri et extrascolaires</a:t>
            </a:r>
            <a:endParaRPr lang="fr-FR" sz="2800" dirty="0"/>
          </a:p>
        </p:txBody>
      </p:sp>
      <p:sp>
        <p:nvSpPr>
          <p:cNvPr id="25604"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17535738-C57D-4D0F-B3D8-ACEFF562B406}" type="slidenum">
              <a:rPr lang="fr-FR" altLang="fr-FR" sz="1000" smtClean="0"/>
              <a:pPr eaLnBrk="1" hangingPunct="1">
                <a:spcBef>
                  <a:spcPct val="0"/>
                </a:spcBef>
                <a:buClrTx/>
                <a:buSzTx/>
                <a:buFontTx/>
                <a:buNone/>
              </a:pPr>
              <a:t>16</a:t>
            </a:fld>
            <a:endParaRPr lang="fr-FR" altLang="fr-FR" sz="10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576140"/>
            <a:ext cx="8229600" cy="4525962"/>
          </a:xfrm>
        </p:spPr>
        <p:txBody>
          <a:bodyPr/>
          <a:lstStyle/>
          <a:p>
            <a:r>
              <a:rPr lang="fr-FR" altLang="fr-FR" sz="1800" dirty="0" smtClean="0"/>
              <a:t>Prévoir des </a:t>
            </a:r>
            <a:r>
              <a:rPr lang="fr-FR" altLang="fr-FR" sz="1800" b="1" dirty="0"/>
              <a:t>locaux dédiés aux accueils de loisirs </a:t>
            </a:r>
            <a:r>
              <a:rPr lang="fr-FR" altLang="fr-FR" sz="1800" dirty="0"/>
              <a:t>dans tous les nouveaux groupes scolaires</a:t>
            </a:r>
            <a:r>
              <a:rPr lang="fr-FR" altLang="fr-FR" sz="1800" dirty="0" smtClean="0"/>
              <a:t>.</a:t>
            </a:r>
          </a:p>
          <a:p>
            <a:pPr lvl="0"/>
            <a:endParaRPr lang="fr-FR" sz="1050" dirty="0"/>
          </a:p>
          <a:p>
            <a:pPr lvl="0"/>
            <a:r>
              <a:rPr lang="fr-FR" sz="1800" dirty="0" smtClean="0"/>
              <a:t>Poursuivre l’inscription dans les projets pédagogiques des valeurs portées par </a:t>
            </a:r>
            <a:r>
              <a:rPr lang="fr-FR" sz="1800" b="1" dirty="0" smtClean="0"/>
              <a:t>l’UNICEF</a:t>
            </a:r>
            <a:r>
              <a:rPr lang="fr-FR" sz="1800" dirty="0" smtClean="0"/>
              <a:t> dans le cadre de droits de l’enfant et participer à la </a:t>
            </a:r>
            <a:r>
              <a:rPr lang="fr-FR" sz="1800" b="1" dirty="0" smtClean="0"/>
              <a:t>journée nationale des</a:t>
            </a:r>
            <a:r>
              <a:rPr lang="fr-FR" sz="1800" dirty="0" smtClean="0"/>
              <a:t> </a:t>
            </a:r>
            <a:r>
              <a:rPr lang="fr-FR" sz="1800" b="1" dirty="0" smtClean="0"/>
              <a:t>droits de l’enfant</a:t>
            </a:r>
            <a:r>
              <a:rPr lang="fr-FR" sz="1800" dirty="0" smtClean="0"/>
              <a:t>.</a:t>
            </a:r>
          </a:p>
          <a:p>
            <a:pPr lvl="0"/>
            <a:endParaRPr lang="fr-FR" sz="1050" dirty="0"/>
          </a:p>
          <a:p>
            <a:r>
              <a:rPr lang="fr-FR" sz="1800" dirty="0" smtClean="0"/>
              <a:t>Pérenniser </a:t>
            </a:r>
            <a:r>
              <a:rPr lang="fr-FR" sz="1800" b="1" dirty="0"/>
              <a:t>l’accueil spécifique des enfants de deux ans </a:t>
            </a:r>
            <a:r>
              <a:rPr lang="fr-FR" sz="1800" dirty="0"/>
              <a:t>pendant l’été précédant leur entrée à l’école </a:t>
            </a:r>
            <a:r>
              <a:rPr lang="fr-FR" sz="1800" dirty="0" smtClean="0"/>
              <a:t>maternelle en poursuivant la formation des animateurs en lien avec le secteur de la petite enfance.</a:t>
            </a:r>
          </a:p>
          <a:p>
            <a:endParaRPr lang="fr-FR" sz="1050" dirty="0"/>
          </a:p>
          <a:p>
            <a:r>
              <a:rPr lang="fr-FR" sz="1800" dirty="0"/>
              <a:t>Faciliter la </a:t>
            </a:r>
            <a:r>
              <a:rPr lang="fr-FR" sz="1800" b="1" dirty="0"/>
              <a:t>transition entre les structures </a:t>
            </a:r>
            <a:r>
              <a:rPr lang="fr-FR" sz="1800" dirty="0"/>
              <a:t>de la petite enfance et les accueils de </a:t>
            </a:r>
            <a:r>
              <a:rPr lang="fr-FR" sz="1800" dirty="0" smtClean="0"/>
              <a:t>loisirs</a:t>
            </a:r>
            <a:r>
              <a:rPr lang="fr-FR" sz="1800" dirty="0"/>
              <a:t> </a:t>
            </a:r>
            <a:r>
              <a:rPr lang="fr-FR" sz="1800" dirty="0" smtClean="0"/>
              <a:t>et favoriser le lien avec les structures </a:t>
            </a:r>
            <a:r>
              <a:rPr lang="fr-FR" sz="1800" dirty="0" smtClean="0"/>
              <a:t>dédiées </a:t>
            </a:r>
            <a:r>
              <a:rPr lang="fr-FR" sz="1800" dirty="0" smtClean="0"/>
              <a:t>aux préadolescents.</a:t>
            </a:r>
          </a:p>
          <a:p>
            <a:endParaRPr lang="fr-FR" sz="1800" dirty="0"/>
          </a:p>
          <a:p>
            <a:endParaRPr lang="fr-FR" sz="2000" dirty="0"/>
          </a:p>
          <a:p>
            <a:endParaRPr lang="fr-FR" dirty="0"/>
          </a:p>
        </p:txBody>
      </p:sp>
      <p:sp>
        <p:nvSpPr>
          <p:cNvPr id="3" name="Titre 2"/>
          <p:cNvSpPr>
            <a:spLocks noGrp="1"/>
          </p:cNvSpPr>
          <p:nvPr>
            <p:ph type="title"/>
          </p:nvPr>
        </p:nvSpPr>
        <p:spPr/>
        <p:txBody>
          <a:bodyPr>
            <a:normAutofit/>
          </a:bodyPr>
          <a:lstStyle/>
          <a:p>
            <a:pPr algn="ctr"/>
            <a:r>
              <a:rPr lang="fr-FR" sz="2800" dirty="0"/>
              <a:t>Projets sur les temps péri et </a:t>
            </a:r>
            <a:r>
              <a:rPr lang="fr-FR" sz="2800" dirty="0" smtClean="0"/>
              <a:t>extrascolaires (suite)</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17</a:t>
            </a:fld>
            <a:endParaRPr lang="fr-FR" altLang="fr-FR"/>
          </a:p>
        </p:txBody>
      </p:sp>
    </p:spTree>
    <p:extLst>
      <p:ext uri="{BB962C8B-B14F-4D97-AF65-F5344CB8AC3E}">
        <p14:creationId xmlns:p14="http://schemas.microsoft.com/office/powerpoint/2010/main" val="1056274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sz="1800" dirty="0" smtClean="0"/>
          </a:p>
          <a:p>
            <a:r>
              <a:rPr lang="fr-FR" sz="1800" dirty="0"/>
              <a:t>Instaurer un </a:t>
            </a:r>
            <a:r>
              <a:rPr lang="fr-FR" sz="1800" b="1" dirty="0"/>
              <a:t>temps de travail Enseignants/Animateurs </a:t>
            </a:r>
            <a:r>
              <a:rPr lang="fr-FR" sz="1800" dirty="0"/>
              <a:t>lors de la pré-rentrée et formaliser des réunions au cours de l’année scolaire</a:t>
            </a:r>
            <a:r>
              <a:rPr lang="fr-FR" sz="1800" dirty="0" smtClean="0"/>
              <a:t>.</a:t>
            </a:r>
          </a:p>
          <a:p>
            <a:endParaRPr lang="fr-FR" sz="1050" dirty="0" smtClean="0"/>
          </a:p>
          <a:p>
            <a:r>
              <a:rPr lang="fr-FR" sz="1800" dirty="0" smtClean="0"/>
              <a:t>Participer </a:t>
            </a:r>
            <a:r>
              <a:rPr lang="fr-FR" sz="1800" dirty="0"/>
              <a:t>aux </a:t>
            </a:r>
            <a:r>
              <a:rPr lang="fr-FR" sz="1800" b="1" dirty="0"/>
              <a:t>réunions en direction des familles </a:t>
            </a:r>
            <a:r>
              <a:rPr lang="fr-FR" sz="1800" b="1" dirty="0" smtClean="0"/>
              <a:t> </a:t>
            </a:r>
            <a:r>
              <a:rPr lang="fr-FR" sz="1800" dirty="0" smtClean="0"/>
              <a:t>organisées par les écoles à </a:t>
            </a:r>
            <a:r>
              <a:rPr lang="fr-FR" sz="1800" dirty="0"/>
              <a:t>chaque rentrée scolaire</a:t>
            </a:r>
            <a:r>
              <a:rPr lang="fr-FR" sz="1800" dirty="0" smtClean="0"/>
              <a:t>.</a:t>
            </a:r>
          </a:p>
          <a:p>
            <a:pPr marL="109537" indent="0">
              <a:buNone/>
            </a:pPr>
            <a:endParaRPr lang="fr-FR" sz="1050" dirty="0" smtClean="0"/>
          </a:p>
          <a:p>
            <a:r>
              <a:rPr lang="fr-FR" sz="1800" dirty="0" smtClean="0"/>
              <a:t>Revoir </a:t>
            </a:r>
            <a:r>
              <a:rPr lang="fr-FR" sz="1800" b="1" dirty="0"/>
              <a:t>l’organisation et les contenus de l’accueil du soir </a:t>
            </a:r>
            <a:r>
              <a:rPr lang="fr-FR" sz="1800" b="1" dirty="0" smtClean="0"/>
              <a:t>en laissant la place à l’expérimentation</a:t>
            </a:r>
            <a:r>
              <a:rPr lang="fr-FR" sz="1800" dirty="0" smtClean="0"/>
              <a:t>.</a:t>
            </a:r>
            <a:endParaRPr lang="fr-FR" sz="1800" dirty="0" smtClean="0"/>
          </a:p>
          <a:p>
            <a:endParaRPr lang="fr-FR" sz="1600" dirty="0" smtClean="0"/>
          </a:p>
          <a:p>
            <a:pPr marL="109537" indent="0">
              <a:buClr>
                <a:srgbClr val="2DA2BF"/>
              </a:buClr>
              <a:buNone/>
            </a:pPr>
            <a:endParaRPr lang="fr-FR" sz="1600" dirty="0" smtClean="0"/>
          </a:p>
          <a:p>
            <a:pPr marL="109537" lvl="0" indent="0">
              <a:buClr>
                <a:srgbClr val="2DA2BF"/>
              </a:buClr>
              <a:buNone/>
            </a:pPr>
            <a:endParaRPr lang="fr-FR" sz="1600" dirty="0" smtClean="0"/>
          </a:p>
          <a:p>
            <a:pPr marL="109537" indent="0">
              <a:buNone/>
            </a:pPr>
            <a:endParaRPr lang="fr-FR" sz="1600" dirty="0" smtClean="0"/>
          </a:p>
          <a:p>
            <a:pPr marL="109537" indent="0">
              <a:buNone/>
            </a:pPr>
            <a:endParaRPr lang="fr-FR" sz="2400" dirty="0"/>
          </a:p>
        </p:txBody>
      </p:sp>
      <p:sp>
        <p:nvSpPr>
          <p:cNvPr id="3" name="Titre 2"/>
          <p:cNvSpPr>
            <a:spLocks noGrp="1"/>
          </p:cNvSpPr>
          <p:nvPr>
            <p:ph type="title"/>
          </p:nvPr>
        </p:nvSpPr>
        <p:spPr/>
        <p:txBody>
          <a:bodyPr>
            <a:normAutofit/>
          </a:bodyPr>
          <a:lstStyle/>
          <a:p>
            <a:r>
              <a:rPr lang="fr-FR" sz="2800" dirty="0" smtClean="0"/>
              <a:t>Projets sur le temps péri et extra scolaire (suite 2)</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18</a:t>
            </a:fld>
            <a:endParaRPr lang="fr-FR" altLang="fr-FR"/>
          </a:p>
        </p:txBody>
      </p:sp>
    </p:spTree>
    <p:extLst>
      <p:ext uri="{BB962C8B-B14F-4D97-AF65-F5344CB8AC3E}">
        <p14:creationId xmlns:p14="http://schemas.microsoft.com/office/powerpoint/2010/main" val="3264822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sz="2000" dirty="0" smtClean="0"/>
              <a:t>Les équipements et événements sportifs: </a:t>
            </a:r>
            <a:r>
              <a:rPr lang="fr-FR" sz="2000" dirty="0" smtClean="0"/>
              <a:t>piscine</a:t>
            </a:r>
            <a:r>
              <a:rPr lang="fr-FR" sz="2000" dirty="0" smtClean="0"/>
              <a:t>, créneaux sportifs les mercredis matins, la quinzaine sportive, les </a:t>
            </a:r>
            <a:r>
              <a:rPr lang="fr-FR" sz="2000" dirty="0" smtClean="0"/>
              <a:t>Olympiades</a:t>
            </a:r>
            <a:r>
              <a:rPr lang="fr-FR" sz="2000" dirty="0" smtClean="0"/>
              <a:t>…</a:t>
            </a:r>
          </a:p>
          <a:p>
            <a:pPr marL="109537" indent="0">
              <a:buNone/>
            </a:pPr>
            <a:endParaRPr lang="fr-FR" sz="2000" dirty="0" smtClean="0"/>
          </a:p>
          <a:p>
            <a:r>
              <a:rPr lang="fr-FR" sz="2000" dirty="0" smtClean="0"/>
              <a:t>Les équipements culturels: </a:t>
            </a:r>
            <a:r>
              <a:rPr lang="fr-FR" sz="2000" dirty="0" smtClean="0"/>
              <a:t>médiathèque</a:t>
            </a:r>
            <a:r>
              <a:rPr lang="fr-FR" sz="2000" dirty="0" smtClean="0"/>
              <a:t>, cinéma, théâtre, galerie </a:t>
            </a:r>
            <a:r>
              <a:rPr lang="fr-FR" sz="2000" dirty="0" smtClean="0"/>
              <a:t>d’art, </a:t>
            </a:r>
            <a:r>
              <a:rPr lang="fr-FR" sz="2000" dirty="0" err="1" smtClean="0"/>
              <a:t>Crédac</a:t>
            </a:r>
            <a:r>
              <a:rPr lang="fr-FR" sz="2000" dirty="0" smtClean="0"/>
              <a:t>…</a:t>
            </a:r>
            <a:endParaRPr lang="fr-FR" sz="2000" dirty="0" smtClean="0"/>
          </a:p>
          <a:p>
            <a:pPr marL="109537" indent="0">
              <a:buNone/>
            </a:pPr>
            <a:endParaRPr lang="fr-FR" sz="2000" dirty="0" smtClean="0"/>
          </a:p>
          <a:p>
            <a:r>
              <a:rPr lang="fr-FR" sz="2000" dirty="0" smtClean="0"/>
              <a:t>Les espaces verts: </a:t>
            </a:r>
            <a:r>
              <a:rPr lang="fr-FR" sz="2000" dirty="0" smtClean="0"/>
              <a:t>parcs </a:t>
            </a:r>
            <a:r>
              <a:rPr lang="fr-FR" sz="2000" dirty="0" smtClean="0"/>
              <a:t>municipaux et départementaux</a:t>
            </a:r>
          </a:p>
          <a:p>
            <a:endParaRPr lang="fr-FR" dirty="0"/>
          </a:p>
        </p:txBody>
      </p:sp>
      <p:sp>
        <p:nvSpPr>
          <p:cNvPr id="3" name="Titre 2"/>
          <p:cNvSpPr>
            <a:spLocks noGrp="1"/>
          </p:cNvSpPr>
          <p:nvPr>
            <p:ph type="title"/>
          </p:nvPr>
        </p:nvSpPr>
        <p:spPr/>
        <p:txBody>
          <a:bodyPr>
            <a:normAutofit/>
          </a:bodyPr>
          <a:lstStyle/>
          <a:p>
            <a:r>
              <a:rPr lang="fr-FR" sz="2800" dirty="0" smtClean="0"/>
              <a:t>Des moyens importants sur le territoire</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19</a:t>
            </a:fld>
            <a:endParaRPr lang="fr-FR" altLang="fr-FR"/>
          </a:p>
        </p:txBody>
      </p:sp>
    </p:spTree>
    <p:extLst>
      <p:ext uri="{BB962C8B-B14F-4D97-AF65-F5344CB8AC3E}">
        <p14:creationId xmlns:p14="http://schemas.microsoft.com/office/powerpoint/2010/main" val="126428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defRPr/>
            </a:pPr>
            <a:r>
              <a:rPr lang="fr-FR" dirty="0" smtClean="0"/>
              <a:t>Territoire concerné : l’ensemble de la commune.</a:t>
            </a:r>
          </a:p>
          <a:p>
            <a:pPr marL="109537" indent="0">
              <a:buNone/>
              <a:defRPr/>
            </a:pPr>
            <a:endParaRPr lang="fr-FR" dirty="0" smtClean="0"/>
          </a:p>
          <a:p>
            <a:pPr>
              <a:defRPr/>
            </a:pPr>
            <a:r>
              <a:rPr lang="fr-FR" dirty="0" smtClean="0"/>
              <a:t>Public concerné : les enfants scolarisés année scolaire 2018/2019</a:t>
            </a:r>
          </a:p>
          <a:p>
            <a:pPr marL="109537" indent="0">
              <a:buNone/>
              <a:defRPr/>
            </a:pPr>
            <a:endParaRPr lang="fr-FR" dirty="0" smtClean="0"/>
          </a:p>
          <a:p>
            <a:pPr>
              <a:defRPr/>
            </a:pPr>
            <a:r>
              <a:rPr lang="fr-FR" u="sng" dirty="0" smtClean="0"/>
              <a:t>Effectif scolaire 2018</a:t>
            </a:r>
            <a:r>
              <a:rPr lang="fr-FR" dirty="0" smtClean="0"/>
              <a:t>: </a:t>
            </a:r>
            <a:r>
              <a:rPr lang="fr-FR" sz="2400" b="1" dirty="0" smtClean="0"/>
              <a:t>6084 enfants scolarisés</a:t>
            </a:r>
            <a:endParaRPr lang="fr-FR" sz="2400" b="1" dirty="0"/>
          </a:p>
          <a:p>
            <a:pPr marL="109537" indent="0">
              <a:buNone/>
              <a:defRPr/>
            </a:pPr>
            <a:r>
              <a:rPr lang="fr-FR" dirty="0"/>
              <a:t>▪ </a:t>
            </a:r>
            <a:r>
              <a:rPr lang="fr-FR" sz="2400" dirty="0"/>
              <a:t>en maternelle : </a:t>
            </a:r>
            <a:r>
              <a:rPr lang="fr-FR" sz="2400" dirty="0" smtClean="0"/>
              <a:t>  </a:t>
            </a:r>
            <a:r>
              <a:rPr lang="fr-FR" sz="2400" b="1" dirty="0" smtClean="0"/>
              <a:t>2514 enfants</a:t>
            </a:r>
            <a:endParaRPr lang="fr-FR" sz="2400" b="1" dirty="0"/>
          </a:p>
          <a:p>
            <a:pPr marL="109537" indent="0">
              <a:buNone/>
              <a:defRPr/>
            </a:pPr>
            <a:r>
              <a:rPr lang="fr-FR" sz="2400" dirty="0"/>
              <a:t>▪ en élémentaire : </a:t>
            </a:r>
            <a:r>
              <a:rPr lang="fr-FR" sz="2400" b="1" dirty="0" smtClean="0"/>
              <a:t>3570 enfants</a:t>
            </a:r>
            <a:endParaRPr lang="fr-FR" sz="2400" b="1" dirty="0"/>
          </a:p>
          <a:p>
            <a:pPr marL="1143000" lvl="4" indent="0">
              <a:buNone/>
              <a:defRPr/>
            </a:pPr>
            <a:endParaRPr lang="fr-FR" sz="1050" b="1" i="1" dirty="0"/>
          </a:p>
          <a:p>
            <a:pPr lvl="4">
              <a:defRPr/>
            </a:pPr>
            <a:endParaRPr lang="fr-FR" dirty="0" smtClean="0"/>
          </a:p>
        </p:txBody>
      </p:sp>
      <p:sp>
        <p:nvSpPr>
          <p:cNvPr id="3" name="Titre 2"/>
          <p:cNvSpPr>
            <a:spLocks noGrp="1"/>
          </p:cNvSpPr>
          <p:nvPr>
            <p:ph type="title"/>
          </p:nvPr>
        </p:nvSpPr>
        <p:spPr/>
        <p:txBody>
          <a:bodyPr/>
          <a:lstStyle/>
          <a:p>
            <a:pPr algn="ctr">
              <a:defRPr/>
            </a:pPr>
            <a:r>
              <a:rPr lang="fr-FR" dirty="0" smtClean="0"/>
              <a:t>Périmètre et public du PEDT</a:t>
            </a:r>
            <a:endParaRPr lang="fr-FR" dirty="0"/>
          </a:p>
        </p:txBody>
      </p:sp>
      <p:sp>
        <p:nvSpPr>
          <p:cNvPr id="14340"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5D2180FC-79AA-46E7-8E6A-F9E66CDB9A62}" type="slidenum">
              <a:rPr lang="fr-FR" altLang="fr-FR" sz="1000" smtClean="0"/>
              <a:pPr eaLnBrk="1" hangingPunct="1">
                <a:spcBef>
                  <a:spcPct val="0"/>
                </a:spcBef>
                <a:buClrTx/>
                <a:buSzTx/>
                <a:buFontTx/>
                <a:buNone/>
              </a:pPr>
              <a:t>2</a:t>
            </a:fld>
            <a:endParaRPr lang="fr-FR" altLang="fr-FR" sz="10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31521"/>
            <a:ext cx="7772400" cy="2895599"/>
          </a:xfrm>
        </p:spPr>
        <p:txBody>
          <a:bodyPr>
            <a:normAutofit/>
          </a:bodyPr>
          <a:lstStyle/>
          <a:p>
            <a:pPr algn="ctr"/>
            <a:r>
              <a:rPr lang="fr-FR" dirty="0" smtClean="0">
                <a:effectLst/>
              </a:rPr>
              <a:t>Des dispositifs existants et cofinancés par la CAF</a:t>
            </a:r>
            <a:endParaRPr lang="fr-FR" dirty="0">
              <a:effectLst/>
            </a:endParaRPr>
          </a:p>
        </p:txBody>
      </p:sp>
      <p:sp>
        <p:nvSpPr>
          <p:cNvPr id="4" name="Espace réservé du numéro de diapositive 3"/>
          <p:cNvSpPr>
            <a:spLocks noGrp="1"/>
          </p:cNvSpPr>
          <p:nvPr>
            <p:ph type="sldNum" sz="quarter" idx="12"/>
          </p:nvPr>
        </p:nvSpPr>
        <p:spPr/>
        <p:txBody>
          <a:bodyPr/>
          <a:lstStyle/>
          <a:p>
            <a:pPr>
              <a:defRPr/>
            </a:pPr>
            <a:fld id="{04539D3C-12D9-4910-9FE6-F24C53FDC7A3}" type="slidenum">
              <a:rPr lang="fr-FR" altLang="fr-FR" smtClean="0"/>
              <a:pPr>
                <a:defRPr/>
              </a:pPr>
              <a:t>20</a:t>
            </a:fld>
            <a:endParaRPr lang="fr-FR" altLang="fr-FR"/>
          </a:p>
        </p:txBody>
      </p:sp>
    </p:spTree>
    <p:extLst>
      <p:ext uri="{BB962C8B-B14F-4D97-AF65-F5344CB8AC3E}">
        <p14:creationId xmlns:p14="http://schemas.microsoft.com/office/powerpoint/2010/main" val="221607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695324"/>
            <a:ext cx="8229600" cy="5311775"/>
          </a:xfrm>
        </p:spPr>
        <p:txBody>
          <a:bodyPr/>
          <a:lstStyle/>
          <a:p>
            <a:pPr marL="109537" indent="0">
              <a:buNone/>
            </a:pPr>
            <a:endParaRPr lang="fr-FR" sz="1000" dirty="0" smtClean="0"/>
          </a:p>
          <a:p>
            <a:r>
              <a:rPr lang="fr-FR" sz="1800" b="1" dirty="0" smtClean="0"/>
              <a:t>Poursuite du cofinancement par la CAF de la création ou de l’amélioration</a:t>
            </a:r>
            <a:r>
              <a:rPr lang="fr-FR" sz="1800" dirty="0" smtClean="0"/>
              <a:t> d’accueils de loisirs (</a:t>
            </a:r>
            <a:r>
              <a:rPr lang="fr-FR" sz="1800" b="1" dirty="0" smtClean="0"/>
              <a:t>subventions d’investissement</a:t>
            </a:r>
            <a:r>
              <a:rPr lang="fr-FR" sz="1800" dirty="0" smtClean="0"/>
              <a:t>).</a:t>
            </a:r>
          </a:p>
          <a:p>
            <a:r>
              <a:rPr lang="fr-FR" sz="1800" b="1" dirty="0" smtClean="0"/>
              <a:t>Poursuite </a:t>
            </a:r>
            <a:r>
              <a:rPr lang="fr-FR" sz="1800" b="1" dirty="0"/>
              <a:t>du cofinancement par la CAF </a:t>
            </a:r>
            <a:r>
              <a:rPr lang="fr-FR" sz="1800" b="1" dirty="0" smtClean="0"/>
              <a:t>du fonctionnement </a:t>
            </a:r>
            <a:r>
              <a:rPr lang="fr-FR" sz="1800" dirty="0" smtClean="0"/>
              <a:t>des accueils de loisirs pour le fonctionnement courant (</a:t>
            </a:r>
            <a:r>
              <a:rPr lang="fr-FR" sz="1800" b="1" dirty="0" smtClean="0"/>
              <a:t>Prestation de service « </a:t>
            </a:r>
            <a:r>
              <a:rPr lang="fr-FR" sz="1800" b="1" dirty="0"/>
              <a:t>A</a:t>
            </a:r>
            <a:r>
              <a:rPr lang="fr-FR" sz="1800" b="1" dirty="0" smtClean="0"/>
              <a:t>lsh »</a:t>
            </a:r>
            <a:r>
              <a:rPr lang="fr-FR" sz="1800" dirty="0" smtClean="0"/>
              <a:t>) et pour le développement (</a:t>
            </a:r>
            <a:r>
              <a:rPr lang="fr-FR" sz="1800" b="1" dirty="0" smtClean="0"/>
              <a:t>Contrat enfance jeunesse</a:t>
            </a:r>
            <a:r>
              <a:rPr lang="fr-FR" sz="1800" dirty="0" smtClean="0"/>
              <a:t>).</a:t>
            </a:r>
          </a:p>
          <a:p>
            <a:r>
              <a:rPr lang="fr-FR" sz="1800" b="1" dirty="0" smtClean="0"/>
              <a:t>Articulation avec l’accompagnement à la scolarité </a:t>
            </a:r>
            <a:r>
              <a:rPr lang="fr-FR" sz="1800" dirty="0" smtClean="0"/>
              <a:t>proposé par la Ville et les associations et cofinancé par la CAF (</a:t>
            </a:r>
            <a:r>
              <a:rPr lang="fr-FR" sz="1800" b="1" dirty="0" smtClean="0"/>
              <a:t>Contrats locaux d’accompagnement à la scolarité</a:t>
            </a:r>
            <a:r>
              <a:rPr lang="fr-FR" sz="1800" dirty="0" smtClean="0"/>
              <a:t>).</a:t>
            </a:r>
          </a:p>
          <a:p>
            <a:pPr marL="109537" indent="0">
              <a:buNone/>
            </a:pPr>
            <a:endParaRPr lang="fr-FR" sz="1800" dirty="0" smtClean="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21</a:t>
            </a:fld>
            <a:endParaRPr lang="fr-FR" altLang="fr-FR"/>
          </a:p>
        </p:txBody>
      </p:sp>
    </p:spTree>
    <p:extLst>
      <p:ext uri="{BB962C8B-B14F-4D97-AF65-F5344CB8AC3E}">
        <p14:creationId xmlns:p14="http://schemas.microsoft.com/office/powerpoint/2010/main" val="3679395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u contenu 1"/>
          <p:cNvSpPr>
            <a:spLocks noGrp="1"/>
          </p:cNvSpPr>
          <p:nvPr>
            <p:ph idx="1"/>
          </p:nvPr>
        </p:nvSpPr>
        <p:spPr/>
        <p:txBody>
          <a:bodyPr/>
          <a:lstStyle/>
          <a:p>
            <a:pPr marL="107950" indent="0" algn="ctr">
              <a:buFont typeface="Wingdings 3" pitchFamily="18" charset="2"/>
              <a:buNone/>
            </a:pPr>
            <a:endParaRPr lang="fr-FR" altLang="fr-FR" sz="4400" b="1" dirty="0" smtClean="0"/>
          </a:p>
          <a:p>
            <a:pPr marL="107950" indent="0" algn="ctr">
              <a:buFont typeface="Wingdings 3" pitchFamily="18" charset="2"/>
              <a:buNone/>
            </a:pPr>
            <a:r>
              <a:rPr lang="fr-FR" altLang="fr-FR" sz="4400" b="1" dirty="0" smtClean="0"/>
              <a:t>Organisation scolaire</a:t>
            </a:r>
          </a:p>
          <a:p>
            <a:pPr marL="107950" indent="0" algn="ctr">
              <a:buFont typeface="Wingdings 3" pitchFamily="18" charset="2"/>
              <a:buNone/>
            </a:pPr>
            <a:r>
              <a:rPr lang="fr-FR" altLang="fr-FR" sz="4400" b="1" dirty="0" smtClean="0"/>
              <a:t>et périscolaire </a:t>
            </a:r>
          </a:p>
          <a:p>
            <a:pPr marL="107950" indent="0" algn="ctr">
              <a:buFont typeface="Wingdings 3" pitchFamily="18" charset="2"/>
              <a:buNone/>
            </a:pPr>
            <a:r>
              <a:rPr lang="fr-FR" altLang="fr-FR" sz="2800" b="1" dirty="0" smtClean="0"/>
              <a:t>2018-2019</a:t>
            </a:r>
          </a:p>
        </p:txBody>
      </p:sp>
      <p:sp>
        <p:nvSpPr>
          <p:cNvPr id="37891"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172233CC-E198-4BEB-9372-20CAB930BB17}" type="slidenum">
              <a:rPr lang="fr-FR" altLang="fr-FR" sz="1000" smtClean="0"/>
              <a:pPr eaLnBrk="1" hangingPunct="1">
                <a:spcBef>
                  <a:spcPct val="0"/>
                </a:spcBef>
                <a:buClrTx/>
                <a:buSzTx/>
                <a:buFontTx/>
                <a:buNone/>
              </a:pPr>
              <a:t>22</a:t>
            </a:fld>
            <a:endParaRPr lang="fr-FR" altLang="fr-FR" sz="10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u contenu 1"/>
          <p:cNvSpPr>
            <a:spLocks noGrp="1"/>
          </p:cNvSpPr>
          <p:nvPr>
            <p:ph idx="1"/>
          </p:nvPr>
        </p:nvSpPr>
        <p:spPr>
          <a:xfrm>
            <a:off x="219075" y="546018"/>
            <a:ext cx="8315325" cy="5505450"/>
          </a:xfrm>
        </p:spPr>
        <p:txBody>
          <a:bodyPr/>
          <a:lstStyle/>
          <a:p>
            <a:pPr marL="109537" indent="0" algn="ctr">
              <a:buFont typeface="Wingdings 3" pitchFamily="18" charset="2"/>
              <a:buNone/>
              <a:defRPr/>
            </a:pPr>
            <a:r>
              <a:rPr lang="fr-FR" altLang="fr-FR" sz="2800" dirty="0" smtClean="0">
                <a:effectLst>
                  <a:outerShdw blurRad="38100" dist="38100" dir="2700000" algn="tl">
                    <a:srgbClr val="000000">
                      <a:alpha val="43137"/>
                    </a:srgbClr>
                  </a:outerShdw>
                </a:effectLst>
              </a:rPr>
              <a:t>Pour les écoles maternelles et élémentaires</a:t>
            </a:r>
          </a:p>
          <a:p>
            <a:pPr>
              <a:defRPr/>
            </a:pPr>
            <a:endParaRPr lang="fr-FR" altLang="fr-FR" dirty="0" smtClean="0"/>
          </a:p>
          <a:p>
            <a:pPr>
              <a:defRPr/>
            </a:pPr>
            <a:endParaRPr lang="fr-FR" altLang="fr-FR" dirty="0"/>
          </a:p>
          <a:p>
            <a:pPr>
              <a:defRPr/>
            </a:pPr>
            <a:endParaRPr lang="fr-FR" altLang="fr-FR" dirty="0" smtClean="0"/>
          </a:p>
          <a:p>
            <a:pPr>
              <a:defRPr/>
            </a:pPr>
            <a:endParaRPr lang="fr-FR" altLang="fr-FR" dirty="0"/>
          </a:p>
          <a:p>
            <a:pPr>
              <a:defRPr/>
            </a:pPr>
            <a:endParaRPr lang="fr-FR" altLang="fr-FR" dirty="0" smtClean="0"/>
          </a:p>
          <a:p>
            <a:pPr>
              <a:defRPr/>
            </a:pPr>
            <a:endParaRPr lang="fr-FR" altLang="fr-FR" dirty="0"/>
          </a:p>
          <a:p>
            <a:pPr>
              <a:defRPr/>
            </a:pPr>
            <a:endParaRPr lang="fr-FR" altLang="fr-FR" dirty="0" smtClean="0"/>
          </a:p>
          <a:p>
            <a:pPr marL="109537" indent="0">
              <a:buNone/>
              <a:defRPr/>
            </a:pPr>
            <a:endParaRPr lang="fr-FR" altLang="fr-FR" sz="1200" dirty="0" smtClean="0">
              <a:solidFill>
                <a:schemeClr val="accent1">
                  <a:lumMod val="75000"/>
                </a:schemeClr>
              </a:solidFill>
              <a:sym typeface="Wingdings"/>
            </a:endParaRPr>
          </a:p>
          <a:p>
            <a:pPr marL="109537" indent="0">
              <a:buNone/>
              <a:defRPr/>
            </a:pPr>
            <a:endParaRPr lang="fr-FR" altLang="fr-FR" sz="1200" dirty="0">
              <a:solidFill>
                <a:schemeClr val="accent1">
                  <a:lumMod val="75000"/>
                </a:schemeClr>
              </a:solidFill>
              <a:sym typeface="Wingdings"/>
            </a:endParaRPr>
          </a:p>
        </p:txBody>
      </p:sp>
      <p:sp>
        <p:nvSpPr>
          <p:cNvPr id="38915"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E7B152EE-1720-473A-9647-39944A0D3CEF}" type="slidenum">
              <a:rPr lang="fr-FR" altLang="fr-FR" sz="1000" smtClean="0"/>
              <a:pPr eaLnBrk="1" hangingPunct="1">
                <a:spcBef>
                  <a:spcPct val="0"/>
                </a:spcBef>
                <a:buClrTx/>
                <a:buSzTx/>
                <a:buFontTx/>
                <a:buNone/>
              </a:pPr>
              <a:t>23</a:t>
            </a:fld>
            <a:endParaRPr lang="fr-FR" altLang="fr-FR" sz="1000" smtClean="0"/>
          </a:p>
        </p:txBody>
      </p:sp>
      <p:graphicFrame>
        <p:nvGraphicFramePr>
          <p:cNvPr id="5" name="Tableau 4"/>
          <p:cNvGraphicFramePr>
            <a:graphicFrameLocks noGrp="1"/>
          </p:cNvGraphicFramePr>
          <p:nvPr>
            <p:extLst>
              <p:ext uri="{D42A27DB-BD31-4B8C-83A1-F6EECF244321}">
                <p14:modId xmlns:p14="http://schemas.microsoft.com/office/powerpoint/2010/main" val="282786714"/>
              </p:ext>
            </p:extLst>
          </p:nvPr>
        </p:nvGraphicFramePr>
        <p:xfrm>
          <a:off x="651515" y="1607127"/>
          <a:ext cx="7649337" cy="3526092"/>
        </p:xfrm>
        <a:graphic>
          <a:graphicData uri="http://schemas.openxmlformats.org/drawingml/2006/table">
            <a:tbl>
              <a:tblPr firstRow="1" firstCol="1" bandRow="1">
                <a:tableStyleId>{5C22544A-7EE6-4342-B048-85BDC9FD1C3A}</a:tableStyleId>
              </a:tblPr>
              <a:tblGrid>
                <a:gridCol w="976892"/>
                <a:gridCol w="1055417"/>
                <a:gridCol w="1128156"/>
                <a:gridCol w="1056904"/>
                <a:gridCol w="1211283"/>
                <a:gridCol w="1092530"/>
                <a:gridCol w="1128155"/>
              </a:tblGrid>
              <a:tr h="969818">
                <a:tc>
                  <a:txBody>
                    <a:bodyPr/>
                    <a:lstStyle/>
                    <a:p>
                      <a:pPr>
                        <a:lnSpc>
                          <a:spcPct val="115000"/>
                        </a:lnSpc>
                        <a:spcAft>
                          <a:spcPts val="0"/>
                        </a:spcAft>
                      </a:pPr>
                      <a:r>
                        <a:rPr lang="fr-FR" sz="1400" dirty="0">
                          <a:effectLst/>
                        </a:rPr>
                        <a:t> </a:t>
                      </a:r>
                      <a:endParaRPr lang="fr-FR" sz="1400" dirty="0">
                        <a:effectLst/>
                        <a:latin typeface="Calibri"/>
                        <a:ea typeface="Calibri"/>
                        <a:cs typeface="Times New Roman"/>
                      </a:endParaRPr>
                    </a:p>
                  </a:txBody>
                  <a:tcPr marL="68586" marR="68586" marT="0" marB="0"/>
                </a:tc>
                <a:tc>
                  <a:txBody>
                    <a:bodyPr/>
                    <a:lstStyle/>
                    <a:p>
                      <a:pPr>
                        <a:lnSpc>
                          <a:spcPct val="115000"/>
                        </a:lnSpc>
                        <a:spcAft>
                          <a:spcPts val="0"/>
                        </a:spcAft>
                      </a:pPr>
                      <a:r>
                        <a:rPr lang="fr-FR" sz="1400" dirty="0">
                          <a:effectLst/>
                        </a:rPr>
                        <a:t>Accueil du matin</a:t>
                      </a:r>
                      <a:endParaRPr lang="fr-FR" sz="1400" dirty="0">
                        <a:effectLst/>
                        <a:latin typeface="Calibri"/>
                        <a:ea typeface="Calibri"/>
                        <a:cs typeface="Times New Roman"/>
                      </a:endParaRPr>
                    </a:p>
                  </a:txBody>
                  <a:tcPr marL="68586" marR="68586" marT="0" marB="0"/>
                </a:tc>
                <a:tc>
                  <a:txBody>
                    <a:bodyPr/>
                    <a:lstStyle/>
                    <a:p>
                      <a:pPr>
                        <a:lnSpc>
                          <a:spcPct val="115000"/>
                        </a:lnSpc>
                        <a:spcAft>
                          <a:spcPts val="0"/>
                        </a:spcAft>
                      </a:pPr>
                      <a:r>
                        <a:rPr lang="fr-FR" sz="1400" dirty="0" smtClean="0">
                          <a:effectLst/>
                        </a:rPr>
                        <a:t>Classe du matin</a:t>
                      </a:r>
                      <a:endParaRPr lang="fr-FR" sz="1400" dirty="0">
                        <a:effectLst/>
                        <a:latin typeface="Calibri"/>
                        <a:ea typeface="Calibri"/>
                        <a:cs typeface="Times New Roman"/>
                      </a:endParaRPr>
                    </a:p>
                  </a:txBody>
                  <a:tcPr marL="68586" marR="68586" marT="0" marB="0"/>
                </a:tc>
                <a:tc>
                  <a:txBody>
                    <a:bodyPr/>
                    <a:lstStyle/>
                    <a:p>
                      <a:pPr>
                        <a:lnSpc>
                          <a:spcPct val="115000"/>
                        </a:lnSpc>
                        <a:spcAft>
                          <a:spcPts val="0"/>
                        </a:spcAft>
                      </a:pPr>
                      <a:r>
                        <a:rPr lang="fr-FR" sz="1400" dirty="0">
                          <a:effectLst/>
                        </a:rPr>
                        <a:t>Interclasse</a:t>
                      </a:r>
                      <a:endParaRPr lang="fr-FR" sz="1400" dirty="0">
                        <a:effectLst/>
                        <a:latin typeface="Calibri"/>
                        <a:ea typeface="Calibri"/>
                        <a:cs typeface="Times New Roman"/>
                      </a:endParaRPr>
                    </a:p>
                  </a:txBody>
                  <a:tcPr marL="68586" marR="68586" marT="0" marB="0"/>
                </a:tc>
                <a:tc>
                  <a:txBody>
                    <a:bodyPr/>
                    <a:lstStyle/>
                    <a:p>
                      <a:pPr>
                        <a:lnSpc>
                          <a:spcPct val="115000"/>
                        </a:lnSpc>
                        <a:spcAft>
                          <a:spcPts val="0"/>
                        </a:spcAft>
                      </a:pPr>
                      <a:r>
                        <a:rPr lang="fr-FR" sz="1400" dirty="0" smtClean="0">
                          <a:effectLst/>
                        </a:rPr>
                        <a:t>Classe de l’après-midi</a:t>
                      </a:r>
                      <a:endParaRPr lang="fr-FR" sz="1400" dirty="0">
                        <a:effectLst/>
                        <a:latin typeface="Calibri"/>
                        <a:ea typeface="Calibri"/>
                        <a:cs typeface="Times New Roman"/>
                      </a:endParaRPr>
                    </a:p>
                  </a:txBody>
                  <a:tcPr marL="68586" marR="68586" marT="0" marB="0"/>
                </a:tc>
                <a:tc>
                  <a:txBody>
                    <a:bodyPr/>
                    <a:lstStyle/>
                    <a:p>
                      <a:pPr>
                        <a:lnSpc>
                          <a:spcPct val="115000"/>
                        </a:lnSpc>
                        <a:spcAft>
                          <a:spcPts val="0"/>
                        </a:spcAft>
                      </a:pPr>
                      <a:r>
                        <a:rPr lang="fr-FR" sz="1400" dirty="0" smtClean="0">
                          <a:effectLst/>
                        </a:rPr>
                        <a:t>Goûter</a:t>
                      </a:r>
                      <a:endParaRPr lang="fr-FR" sz="1400" dirty="0">
                        <a:effectLst/>
                        <a:latin typeface="Calibri"/>
                        <a:ea typeface="Calibri"/>
                        <a:cs typeface="Times New Roman"/>
                      </a:endParaRPr>
                    </a:p>
                  </a:txBody>
                  <a:tcPr marL="68586" marR="68586" marT="0" marB="0"/>
                </a:tc>
                <a:tc>
                  <a:txBody>
                    <a:bodyPr/>
                    <a:lstStyle/>
                    <a:p>
                      <a:pPr>
                        <a:lnSpc>
                          <a:spcPct val="115000"/>
                        </a:lnSpc>
                        <a:spcAft>
                          <a:spcPts val="0"/>
                        </a:spcAft>
                      </a:pPr>
                      <a:r>
                        <a:rPr lang="fr-FR" sz="1400" dirty="0">
                          <a:effectLst/>
                        </a:rPr>
                        <a:t>Accueil du soir</a:t>
                      </a:r>
                      <a:endParaRPr lang="fr-FR" sz="1400" dirty="0">
                        <a:effectLst/>
                        <a:latin typeface="Calibri"/>
                        <a:ea typeface="Calibri"/>
                        <a:cs typeface="Times New Roman"/>
                      </a:endParaRPr>
                    </a:p>
                  </a:txBody>
                  <a:tcPr marL="68586" marR="68586" marT="0" marB="0"/>
                </a:tc>
              </a:tr>
              <a:tr h="585348">
                <a:tc>
                  <a:txBody>
                    <a:bodyPr/>
                    <a:lstStyle/>
                    <a:p>
                      <a:pPr>
                        <a:lnSpc>
                          <a:spcPct val="115000"/>
                        </a:lnSpc>
                        <a:spcAft>
                          <a:spcPts val="0"/>
                        </a:spcAft>
                      </a:pPr>
                      <a:r>
                        <a:rPr lang="fr-FR" sz="1400" dirty="0">
                          <a:effectLst/>
                        </a:rPr>
                        <a:t>Lundi </a:t>
                      </a:r>
                      <a:endParaRPr lang="fr-FR" sz="1400" dirty="0">
                        <a:effectLst/>
                        <a:latin typeface="Calibri"/>
                        <a:ea typeface="Calibri"/>
                        <a:cs typeface="Times New Roman"/>
                      </a:endParaRPr>
                    </a:p>
                  </a:txBody>
                  <a:tcPr marL="68586" marR="68586" marT="0" marB="0"/>
                </a:tc>
                <a:tc>
                  <a:txBody>
                    <a:bodyPr/>
                    <a:lstStyle/>
                    <a:p>
                      <a:pPr algn="ctr">
                        <a:lnSpc>
                          <a:spcPct val="115000"/>
                        </a:lnSpc>
                        <a:spcAft>
                          <a:spcPts val="0"/>
                        </a:spcAft>
                      </a:pPr>
                      <a:r>
                        <a:rPr lang="fr-FR" sz="1050" dirty="0" smtClean="0">
                          <a:effectLst/>
                          <a:latin typeface="+mn-lt"/>
                        </a:rPr>
                        <a:t>7h45-8h30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8h30-12h00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12h00-14h00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14h00-16h30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16h30-17h00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17h00-18h30</a:t>
                      </a:r>
                      <a:endParaRPr lang="fr-FR" sz="1050" dirty="0">
                        <a:solidFill>
                          <a:schemeClr val="accent1">
                            <a:lumMod val="75000"/>
                          </a:schemeClr>
                        </a:solidFill>
                        <a:effectLst/>
                        <a:latin typeface="+mn-lt"/>
                        <a:ea typeface="Calibri"/>
                        <a:cs typeface="Times New Roman"/>
                      </a:endParaRPr>
                    </a:p>
                  </a:txBody>
                  <a:tcPr marL="68586" marR="68586" marT="0" marB="0" anchor="ctr"/>
                </a:tc>
              </a:tr>
              <a:tr h="437235">
                <a:tc>
                  <a:txBody>
                    <a:bodyPr/>
                    <a:lstStyle/>
                    <a:p>
                      <a:pPr>
                        <a:lnSpc>
                          <a:spcPct val="115000"/>
                        </a:lnSpc>
                        <a:spcAft>
                          <a:spcPts val="0"/>
                        </a:spcAft>
                      </a:pPr>
                      <a:r>
                        <a:rPr lang="fr-FR" sz="1400" dirty="0">
                          <a:effectLst/>
                        </a:rPr>
                        <a:t>M</a:t>
                      </a:r>
                      <a:r>
                        <a:rPr lang="fr-FR" sz="1400" dirty="0" smtClean="0">
                          <a:effectLst/>
                        </a:rPr>
                        <a:t>ardi</a:t>
                      </a:r>
                      <a:endParaRPr lang="fr-FR" sz="1400" dirty="0">
                        <a:effectLst/>
                        <a:latin typeface="Calibri"/>
                        <a:ea typeface="Calibri"/>
                        <a:cs typeface="Times New Roman"/>
                      </a:endParaRPr>
                    </a:p>
                  </a:txBody>
                  <a:tcPr marL="68586" marR="68586" marT="0" marB="0"/>
                </a:tc>
                <a:tc>
                  <a:txBody>
                    <a:bodyPr/>
                    <a:lstStyle/>
                    <a:p>
                      <a:pPr algn="ctr">
                        <a:lnSpc>
                          <a:spcPct val="115000"/>
                        </a:lnSpc>
                        <a:spcAft>
                          <a:spcPts val="0"/>
                        </a:spcAft>
                      </a:pPr>
                      <a:r>
                        <a:rPr lang="fr-FR" sz="1050" dirty="0" smtClean="0">
                          <a:effectLst/>
                          <a:latin typeface="+mn-lt"/>
                        </a:rPr>
                        <a:t>7h45-8h30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8h30-12h00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12h00-14h00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14h00-16h00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16h30-17h00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17h00-18h30</a:t>
                      </a:r>
                      <a:endParaRPr lang="fr-FR" sz="1050" dirty="0">
                        <a:solidFill>
                          <a:schemeClr val="accent1">
                            <a:lumMod val="75000"/>
                          </a:schemeClr>
                        </a:solidFill>
                        <a:effectLst/>
                        <a:latin typeface="+mn-lt"/>
                        <a:ea typeface="Calibri"/>
                        <a:cs typeface="Times New Roman"/>
                      </a:endParaRPr>
                    </a:p>
                  </a:txBody>
                  <a:tcPr marL="68586" marR="68586" marT="0" marB="0" anchor="ctr"/>
                </a:tc>
              </a:tr>
              <a:tr h="540137">
                <a:tc>
                  <a:txBody>
                    <a:bodyPr/>
                    <a:lstStyle/>
                    <a:p>
                      <a:pPr>
                        <a:lnSpc>
                          <a:spcPct val="115000"/>
                        </a:lnSpc>
                        <a:spcAft>
                          <a:spcPts val="0"/>
                        </a:spcAft>
                      </a:pPr>
                      <a:r>
                        <a:rPr lang="fr-FR" sz="1400" dirty="0">
                          <a:effectLst/>
                        </a:rPr>
                        <a:t>M</a:t>
                      </a:r>
                      <a:r>
                        <a:rPr lang="fr-FR" sz="1400" dirty="0" smtClean="0">
                          <a:effectLst/>
                        </a:rPr>
                        <a:t>ercredi</a:t>
                      </a:r>
                      <a:endParaRPr lang="fr-FR" sz="1400" dirty="0">
                        <a:effectLst/>
                        <a:latin typeface="Calibri"/>
                        <a:ea typeface="Calibri"/>
                        <a:cs typeface="Times New Roman"/>
                      </a:endParaRPr>
                    </a:p>
                  </a:txBody>
                  <a:tcPr marL="68586" marR="68586" marT="0" marB="0"/>
                </a:tc>
                <a:tc gridSpan="6">
                  <a:txBody>
                    <a:bodyPr/>
                    <a:lstStyle/>
                    <a:p>
                      <a:pPr algn="ctr"/>
                      <a:r>
                        <a:rPr lang="fr-FR" sz="1050" dirty="0" smtClean="0">
                          <a:solidFill>
                            <a:schemeClr val="accent1">
                              <a:lumMod val="75000"/>
                            </a:schemeClr>
                          </a:solidFill>
                          <a:latin typeface="+mn-lt"/>
                          <a:sym typeface="Wingdings"/>
                        </a:rPr>
                        <a:t></a:t>
                      </a:r>
                      <a:r>
                        <a:rPr lang="fr-FR" sz="1050" dirty="0" smtClean="0">
                          <a:solidFill>
                            <a:schemeClr val="tx1"/>
                          </a:solidFill>
                          <a:latin typeface="+mn-lt"/>
                        </a:rPr>
                        <a:t>Accueil péri scolaire de 7h45 à 18h30</a:t>
                      </a:r>
                      <a:endParaRPr lang="fr-FR" sz="1050" dirty="0">
                        <a:solidFill>
                          <a:schemeClr val="tx1"/>
                        </a:solidFill>
                        <a:latin typeface="+mn-lt"/>
                      </a:endParaRPr>
                    </a:p>
                  </a:txBody>
                  <a:tcPr marL="68586" marR="68586"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96777">
                <a:tc>
                  <a:txBody>
                    <a:bodyPr/>
                    <a:lstStyle/>
                    <a:p>
                      <a:pPr>
                        <a:lnSpc>
                          <a:spcPct val="115000"/>
                        </a:lnSpc>
                        <a:spcAft>
                          <a:spcPts val="0"/>
                        </a:spcAft>
                      </a:pPr>
                      <a:r>
                        <a:rPr lang="fr-FR" sz="1400" dirty="0">
                          <a:effectLst/>
                        </a:rPr>
                        <a:t>J</a:t>
                      </a:r>
                      <a:r>
                        <a:rPr lang="fr-FR" sz="1400" dirty="0" smtClean="0">
                          <a:effectLst/>
                        </a:rPr>
                        <a:t>eudi</a:t>
                      </a:r>
                      <a:endParaRPr lang="fr-FR" sz="1400" dirty="0">
                        <a:effectLst/>
                        <a:latin typeface="Calibri"/>
                        <a:ea typeface="Calibri"/>
                        <a:cs typeface="Times New Roman"/>
                      </a:endParaRPr>
                    </a:p>
                  </a:txBody>
                  <a:tcPr marL="68586" marR="68586" marT="0" marB="0"/>
                </a:tc>
                <a:tc>
                  <a:txBody>
                    <a:bodyPr/>
                    <a:lstStyle/>
                    <a:p>
                      <a:pPr algn="ctr">
                        <a:lnSpc>
                          <a:spcPct val="115000"/>
                        </a:lnSpc>
                        <a:spcAft>
                          <a:spcPts val="0"/>
                        </a:spcAft>
                      </a:pPr>
                      <a:r>
                        <a:rPr lang="fr-FR" sz="1050" dirty="0" smtClean="0">
                          <a:effectLst/>
                          <a:latin typeface="+mn-lt"/>
                        </a:rPr>
                        <a:t>7h45-8h30</a:t>
                      </a:r>
                      <a:endParaRPr lang="fr-FR" sz="1050" dirty="0">
                        <a:effectLst/>
                        <a:latin typeface="+mn-lt"/>
                        <a:ea typeface="Calibri"/>
                        <a:cs typeface="Times New Roman"/>
                      </a:endParaRPr>
                    </a:p>
                  </a:txBody>
                  <a:tcPr marL="68586" marR="68586"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1050" dirty="0" smtClean="0">
                          <a:effectLst/>
                          <a:latin typeface="+mn-lt"/>
                        </a:rPr>
                        <a:t>8h30-12h00</a:t>
                      </a:r>
                      <a:endParaRPr lang="fr-FR" sz="1050" dirty="0" smtClean="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12h00-14h00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14h00-16h30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16h30-17h00</a:t>
                      </a:r>
                      <a:endParaRPr lang="fr-FR" sz="1050" dirty="0">
                        <a:solidFill>
                          <a:schemeClr val="accent1">
                            <a:lumMod val="75000"/>
                          </a:schemeClr>
                        </a:solidFill>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solidFill>
                            <a:schemeClr val="tx1"/>
                          </a:solidFill>
                          <a:effectLst/>
                          <a:latin typeface="+mn-lt"/>
                          <a:ea typeface="Calibri"/>
                          <a:cs typeface="Times New Roman"/>
                        </a:rPr>
                        <a:t>17h00-18h30</a:t>
                      </a:r>
                      <a:endParaRPr lang="fr-FR" sz="1050" dirty="0">
                        <a:solidFill>
                          <a:schemeClr val="tx1"/>
                        </a:solidFill>
                        <a:effectLst/>
                        <a:latin typeface="+mn-lt"/>
                        <a:ea typeface="Calibri"/>
                        <a:cs typeface="Times New Roman"/>
                      </a:endParaRPr>
                    </a:p>
                  </a:txBody>
                  <a:tcPr marL="68586" marR="68586" marT="0" marB="0" anchor="ctr"/>
                </a:tc>
              </a:tr>
              <a:tr h="496777">
                <a:tc>
                  <a:txBody>
                    <a:bodyPr/>
                    <a:lstStyle/>
                    <a:p>
                      <a:pPr>
                        <a:lnSpc>
                          <a:spcPct val="115000"/>
                        </a:lnSpc>
                        <a:spcAft>
                          <a:spcPts val="0"/>
                        </a:spcAft>
                      </a:pPr>
                      <a:r>
                        <a:rPr lang="fr-FR" sz="1400" dirty="0">
                          <a:effectLst/>
                        </a:rPr>
                        <a:t>V</a:t>
                      </a:r>
                      <a:r>
                        <a:rPr lang="fr-FR" sz="1400" dirty="0" smtClean="0">
                          <a:effectLst/>
                        </a:rPr>
                        <a:t>endredi</a:t>
                      </a:r>
                      <a:endParaRPr lang="fr-FR" sz="1400" dirty="0">
                        <a:effectLst/>
                        <a:latin typeface="Calibri"/>
                        <a:ea typeface="Calibri"/>
                        <a:cs typeface="Times New Roman"/>
                      </a:endParaRPr>
                    </a:p>
                  </a:txBody>
                  <a:tcPr marL="68586" marR="68586" marT="0" marB="0"/>
                </a:tc>
                <a:tc>
                  <a:txBody>
                    <a:bodyPr/>
                    <a:lstStyle/>
                    <a:p>
                      <a:pPr algn="ctr">
                        <a:lnSpc>
                          <a:spcPct val="115000"/>
                        </a:lnSpc>
                        <a:spcAft>
                          <a:spcPts val="0"/>
                        </a:spcAft>
                      </a:pPr>
                      <a:r>
                        <a:rPr lang="fr-FR" sz="1050" dirty="0" smtClean="0">
                          <a:effectLst/>
                          <a:latin typeface="+mn-lt"/>
                        </a:rPr>
                        <a:t>7h45-8h30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8h30-12h00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12h00-14h00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14h00-16h30</a:t>
                      </a:r>
                      <a:endParaRPr lang="fr-FR" sz="1050" dirty="0">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effectLst/>
                          <a:latin typeface="+mn-lt"/>
                        </a:rPr>
                        <a:t>16h30-17h00</a:t>
                      </a:r>
                      <a:endParaRPr lang="fr-FR" sz="1050" dirty="0">
                        <a:solidFill>
                          <a:schemeClr val="accent1">
                            <a:lumMod val="75000"/>
                          </a:schemeClr>
                        </a:solidFill>
                        <a:effectLst/>
                        <a:latin typeface="+mn-lt"/>
                        <a:ea typeface="Calibri"/>
                        <a:cs typeface="Times New Roman"/>
                      </a:endParaRPr>
                    </a:p>
                  </a:txBody>
                  <a:tcPr marL="68586" marR="68586" marT="0" marB="0" anchor="ctr"/>
                </a:tc>
                <a:tc>
                  <a:txBody>
                    <a:bodyPr/>
                    <a:lstStyle/>
                    <a:p>
                      <a:pPr algn="ctr">
                        <a:lnSpc>
                          <a:spcPct val="115000"/>
                        </a:lnSpc>
                        <a:spcAft>
                          <a:spcPts val="0"/>
                        </a:spcAft>
                      </a:pPr>
                      <a:r>
                        <a:rPr lang="fr-FR" sz="1050" dirty="0" smtClean="0">
                          <a:solidFill>
                            <a:schemeClr val="tx1"/>
                          </a:solidFill>
                          <a:effectLst/>
                          <a:latin typeface="+mn-lt"/>
                          <a:ea typeface="Calibri"/>
                          <a:cs typeface="Times New Roman"/>
                        </a:rPr>
                        <a:t>17h00-18h30</a:t>
                      </a:r>
                      <a:endParaRPr lang="fr-FR" sz="1050" dirty="0">
                        <a:solidFill>
                          <a:schemeClr val="tx1"/>
                        </a:solidFill>
                        <a:effectLst/>
                        <a:latin typeface="+mn-lt"/>
                        <a:ea typeface="Calibri"/>
                        <a:cs typeface="Times New Roman"/>
                      </a:endParaRPr>
                    </a:p>
                  </a:txBody>
                  <a:tcPr marL="68586" marR="68586" marT="0" marB="0"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681051259"/>
              </p:ext>
            </p:extLst>
          </p:nvPr>
        </p:nvGraphicFramePr>
        <p:xfrm>
          <a:off x="457200" y="1688770"/>
          <a:ext cx="8401051" cy="3972592"/>
        </p:xfrm>
        <a:graphic>
          <a:graphicData uri="http://schemas.openxmlformats.org/drawingml/2006/table">
            <a:tbl>
              <a:tblPr firstRow="1" firstCol="1" bandRow="1">
                <a:tableStyleId>{5C22544A-7EE6-4342-B048-85BDC9FD1C3A}</a:tableStyleId>
              </a:tblPr>
              <a:tblGrid>
                <a:gridCol w="1372466"/>
                <a:gridCol w="1405161"/>
                <a:gridCol w="1405856"/>
                <a:gridCol w="1405856"/>
                <a:gridCol w="1405856"/>
                <a:gridCol w="1405856"/>
              </a:tblGrid>
              <a:tr h="292912">
                <a:tc rowSpan="2">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gridSpan="2">
                  <a:txBody>
                    <a:bodyPr/>
                    <a:lstStyle/>
                    <a:p>
                      <a:pPr algn="ctr">
                        <a:lnSpc>
                          <a:spcPct val="115000"/>
                        </a:lnSpc>
                        <a:spcAft>
                          <a:spcPts val="0"/>
                        </a:spcAft>
                      </a:pPr>
                      <a:r>
                        <a:rPr lang="fr-FR" sz="1100" dirty="0">
                          <a:effectLst/>
                        </a:rPr>
                        <a:t>Accueils périscolaires</a:t>
                      </a:r>
                      <a:endParaRPr lang="fr-FR" sz="1100" dirty="0">
                        <a:effectLst/>
                        <a:latin typeface="Calibri"/>
                        <a:ea typeface="Calibri"/>
                        <a:cs typeface="Times New Roman"/>
                      </a:endParaRPr>
                    </a:p>
                  </a:txBody>
                  <a:tcPr marL="68580" marR="68580" marT="0" marB="0"/>
                </a:tc>
                <a:tc hMerge="1">
                  <a:txBody>
                    <a:bodyPr/>
                    <a:lstStyle/>
                    <a:p>
                      <a:endParaRPr lang="fr-FR"/>
                    </a:p>
                  </a:txBody>
                  <a:tcPr/>
                </a:tc>
                <a:tc gridSpan="3">
                  <a:txBody>
                    <a:bodyPr/>
                    <a:lstStyle/>
                    <a:p>
                      <a:pPr algn="ctr">
                        <a:lnSpc>
                          <a:spcPct val="115000"/>
                        </a:lnSpc>
                        <a:spcAft>
                          <a:spcPts val="0"/>
                        </a:spcAft>
                      </a:pPr>
                      <a:r>
                        <a:rPr lang="fr-FR" sz="1100" dirty="0">
                          <a:effectLst/>
                        </a:rPr>
                        <a:t> </a:t>
                      </a:r>
                      <a:r>
                        <a:rPr lang="fr-FR" sz="1100" dirty="0" smtClean="0">
                          <a:effectLst/>
                        </a:rPr>
                        <a:t>Accueils </a:t>
                      </a:r>
                      <a:r>
                        <a:rPr lang="fr-FR" sz="1100" dirty="0">
                          <a:effectLst/>
                        </a:rPr>
                        <a:t>extrascolaires</a:t>
                      </a:r>
                      <a:endParaRPr lang="fr-FR" sz="1100" dirty="0">
                        <a:effectLst/>
                        <a:latin typeface="Calibri"/>
                        <a:ea typeface="Calibri"/>
                        <a:cs typeface="Times New Roman"/>
                      </a:endParaRPr>
                    </a:p>
                  </a:txBody>
                  <a:tcPr marL="68580" marR="68580" marT="0" marB="0"/>
                </a:tc>
                <a:tc hMerge="1">
                  <a:txBody>
                    <a:bodyPr/>
                    <a:lstStyle/>
                    <a:p>
                      <a:pPr algn="ctr">
                        <a:lnSpc>
                          <a:spcPct val="115000"/>
                        </a:lnSpc>
                        <a:spcAft>
                          <a:spcPts val="0"/>
                        </a:spcAft>
                      </a:pPr>
                      <a:endParaRPr lang="fr-FR" sz="1100" dirty="0">
                        <a:effectLst/>
                        <a:latin typeface="Calibri"/>
                        <a:ea typeface="Calibri"/>
                        <a:cs typeface="Times New Roman"/>
                      </a:endParaRPr>
                    </a:p>
                  </a:txBody>
                  <a:tcPr marL="68580" marR="68580" marT="0" marB="0"/>
                </a:tc>
                <a:tc hMerge="1">
                  <a:txBody>
                    <a:bodyPr/>
                    <a:lstStyle/>
                    <a:p>
                      <a:endParaRPr lang="fr-FR"/>
                    </a:p>
                  </a:txBody>
                  <a:tcPr/>
                </a:tc>
              </a:tr>
              <a:tr h="292912">
                <a:tc vMerge="1">
                  <a:txBody>
                    <a:bodyPr/>
                    <a:lstStyle/>
                    <a:p>
                      <a:endParaRPr lang="fr-FR"/>
                    </a:p>
                  </a:txBody>
                  <a:tcPr/>
                </a:tc>
                <a:tc>
                  <a:txBody>
                    <a:bodyPr/>
                    <a:lstStyle/>
                    <a:p>
                      <a:pPr algn="ctr">
                        <a:lnSpc>
                          <a:spcPct val="115000"/>
                        </a:lnSpc>
                        <a:spcAft>
                          <a:spcPts val="0"/>
                        </a:spcAft>
                      </a:pPr>
                      <a:r>
                        <a:rPr lang="fr-FR" sz="1100" dirty="0">
                          <a:effectLst/>
                        </a:rPr>
                        <a:t>Maternels</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Elémentaires</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solidFill>
                      <a:schemeClr val="accent1"/>
                    </a:solidFill>
                  </a:tcPr>
                </a:tc>
                <a:tc>
                  <a:txBody>
                    <a:bodyPr/>
                    <a:lstStyle/>
                    <a:p>
                      <a:pPr algn="ctr">
                        <a:lnSpc>
                          <a:spcPct val="115000"/>
                        </a:lnSpc>
                        <a:spcAft>
                          <a:spcPts val="0"/>
                        </a:spcAft>
                      </a:pPr>
                      <a:r>
                        <a:rPr lang="fr-FR" sz="1100" dirty="0">
                          <a:effectLst/>
                        </a:rPr>
                        <a:t>Maternels</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Elémentaires</a:t>
                      </a:r>
                      <a:endParaRPr lang="fr-FR" sz="1100" dirty="0">
                        <a:effectLst/>
                        <a:latin typeface="Calibri"/>
                        <a:ea typeface="Calibri"/>
                        <a:cs typeface="Times New Roman"/>
                      </a:endParaRPr>
                    </a:p>
                  </a:txBody>
                  <a:tcPr marL="68580" marR="68580" marT="0" marB="0"/>
                </a:tc>
              </a:tr>
              <a:tr h="385558">
                <a:tc>
                  <a:txBody>
                    <a:bodyPr/>
                    <a:lstStyle/>
                    <a:p>
                      <a:pPr algn="ctr">
                        <a:lnSpc>
                          <a:spcPct val="115000"/>
                        </a:lnSpc>
                        <a:spcAft>
                          <a:spcPts val="0"/>
                        </a:spcAft>
                      </a:pPr>
                      <a:r>
                        <a:rPr lang="fr-FR" sz="1100" dirty="0" smtClean="0">
                          <a:effectLst/>
                        </a:rPr>
                        <a:t>Matin</a:t>
                      </a:r>
                      <a:endParaRPr lang="fr-FR" sz="1100" dirty="0">
                        <a:effectLst/>
                        <a:latin typeface="Calibri"/>
                        <a:ea typeface="Calibri"/>
                        <a:cs typeface="Times New Roman"/>
                      </a:endParaRPr>
                    </a:p>
                  </a:txBody>
                  <a:tcPr marL="68580" marR="68580" marT="0" marB="0"/>
                </a:tc>
                <a:tc gridSpan="2">
                  <a:txBody>
                    <a:bodyPr/>
                    <a:lstStyle/>
                    <a:p>
                      <a:pPr algn="ctr">
                        <a:lnSpc>
                          <a:spcPct val="115000"/>
                        </a:lnSpc>
                        <a:spcAft>
                          <a:spcPts val="0"/>
                        </a:spcAft>
                      </a:pPr>
                      <a:r>
                        <a:rPr lang="fr-FR" sz="1100" dirty="0">
                          <a:effectLst/>
                        </a:rPr>
                        <a:t>1 adulte pour 12 enfants</a:t>
                      </a:r>
                      <a:endParaRPr lang="fr-FR" sz="1100" dirty="0">
                        <a:effectLst/>
                        <a:latin typeface="Calibri"/>
                        <a:ea typeface="Calibri"/>
                        <a:cs typeface="Times New Roman"/>
                      </a:endParaRPr>
                    </a:p>
                  </a:txBody>
                  <a:tcPr marL="68580" marR="68580" marT="0" marB="0"/>
                </a:tc>
                <a:tc hMerge="1">
                  <a:txBody>
                    <a:bodyPr/>
                    <a:lstStyle/>
                    <a:p>
                      <a:endParaRPr lang="fr-FR"/>
                    </a:p>
                  </a:txBody>
                  <a:tcPr/>
                </a:tc>
                <a:tc rowSpan="5">
                  <a:txBody>
                    <a:bodyPr/>
                    <a:lstStyle/>
                    <a:p>
                      <a:pPr algn="ctr">
                        <a:lnSpc>
                          <a:spcPct val="115000"/>
                        </a:lnSpc>
                        <a:spcAft>
                          <a:spcPts val="0"/>
                        </a:spcAft>
                      </a:pPr>
                      <a:endParaRPr lang="fr-FR" sz="1100" dirty="0" smtClean="0">
                        <a:effectLst/>
                      </a:endParaRPr>
                    </a:p>
                    <a:p>
                      <a:pPr algn="ctr">
                        <a:lnSpc>
                          <a:spcPct val="115000"/>
                        </a:lnSpc>
                        <a:spcAft>
                          <a:spcPts val="0"/>
                        </a:spcAft>
                      </a:pPr>
                      <a:endParaRPr lang="fr-FR" sz="1100" dirty="0">
                        <a:effectLst/>
                        <a:latin typeface="Calibri"/>
                        <a:ea typeface="Calibri"/>
                        <a:cs typeface="Times New Roman"/>
                      </a:endParaRPr>
                    </a:p>
                    <a:p>
                      <a:pPr algn="ctr">
                        <a:lnSpc>
                          <a:spcPct val="115000"/>
                        </a:lnSpc>
                        <a:spcAft>
                          <a:spcPts val="0"/>
                        </a:spcAft>
                      </a:pPr>
                      <a:r>
                        <a:rPr lang="fr-FR" sz="1100" b="1" dirty="0">
                          <a:solidFill>
                            <a:schemeClr val="bg1"/>
                          </a:solidFill>
                          <a:effectLst/>
                        </a:rPr>
                        <a:t>Vacances</a:t>
                      </a:r>
                      <a:endParaRPr lang="fr-FR" sz="1100" b="1" dirty="0">
                        <a:solidFill>
                          <a:schemeClr val="bg1"/>
                        </a:solidFill>
                        <a:effectLst/>
                        <a:latin typeface="Calibri"/>
                        <a:ea typeface="Calibri"/>
                        <a:cs typeface="Times New Roman"/>
                      </a:endParaRPr>
                    </a:p>
                    <a:p>
                      <a:pPr>
                        <a:lnSpc>
                          <a:spcPct val="115000"/>
                        </a:lnSpc>
                        <a:spcAft>
                          <a:spcPts val="1000"/>
                        </a:spcAft>
                      </a:pPr>
                      <a:r>
                        <a:rPr lang="fr-FR" sz="1100" dirty="0">
                          <a:effectLst/>
                        </a:rPr>
                        <a:t> </a:t>
                      </a:r>
                      <a:endParaRPr lang="fr-FR" sz="1100" dirty="0">
                        <a:effectLst/>
                        <a:latin typeface="Calibri"/>
                        <a:ea typeface="Calibri"/>
                        <a:cs typeface="Times New Roman"/>
                      </a:endParaRPr>
                    </a:p>
                  </a:txBody>
                  <a:tcPr marL="68580" marR="68580" marT="0" marB="0" anchor="ctr">
                    <a:solidFill>
                      <a:schemeClr val="accent1"/>
                    </a:solidFill>
                  </a:tcPr>
                </a:tc>
                <a:tc rowSpan="5">
                  <a:txBody>
                    <a:bodyPr/>
                    <a:lstStyle/>
                    <a:p>
                      <a:pPr algn="ctr">
                        <a:lnSpc>
                          <a:spcPct val="115000"/>
                        </a:lnSpc>
                        <a:spcAft>
                          <a:spcPts val="0"/>
                        </a:spcAft>
                      </a:pPr>
                      <a:endParaRPr lang="fr-FR" sz="1100" dirty="0" smtClean="0">
                        <a:effectLst/>
                      </a:endParaRPr>
                    </a:p>
                    <a:p>
                      <a:pPr algn="ctr">
                        <a:lnSpc>
                          <a:spcPct val="115000"/>
                        </a:lnSpc>
                        <a:spcAft>
                          <a:spcPts val="0"/>
                        </a:spcAft>
                      </a:pPr>
                      <a:endParaRPr lang="fr-FR" sz="1100" dirty="0" smtClean="0">
                        <a:effectLst/>
                      </a:endParaRPr>
                    </a:p>
                    <a:p>
                      <a:pPr algn="ctr">
                        <a:lnSpc>
                          <a:spcPct val="115000"/>
                        </a:lnSpc>
                        <a:spcAft>
                          <a:spcPts val="0"/>
                        </a:spcAft>
                      </a:pPr>
                      <a:r>
                        <a:rPr lang="fr-FR" sz="1100" dirty="0" smtClean="0">
                          <a:effectLst/>
                        </a:rPr>
                        <a:t>1 </a:t>
                      </a:r>
                      <a:r>
                        <a:rPr lang="fr-FR" sz="1100" dirty="0">
                          <a:effectLst/>
                        </a:rPr>
                        <a:t>adulte pour 8 enfants</a:t>
                      </a:r>
                      <a:endParaRPr lang="fr-FR" sz="1100" dirty="0">
                        <a:effectLst/>
                        <a:latin typeface="Calibri"/>
                        <a:ea typeface="Calibri"/>
                        <a:cs typeface="Times New Roman"/>
                      </a:endParaRPr>
                    </a:p>
                  </a:txBody>
                  <a:tcPr marL="68580" marR="68580" marT="0" marB="0" anchor="ctr"/>
                </a:tc>
                <a:tc rowSpan="5">
                  <a:txBody>
                    <a:bodyPr/>
                    <a:lstStyle/>
                    <a:p>
                      <a:pPr algn="ctr">
                        <a:lnSpc>
                          <a:spcPct val="115000"/>
                        </a:lnSpc>
                        <a:spcAft>
                          <a:spcPts val="0"/>
                        </a:spcAft>
                      </a:pPr>
                      <a:endParaRPr lang="fr-FR" sz="1100" dirty="0" smtClean="0">
                        <a:effectLst/>
                      </a:endParaRPr>
                    </a:p>
                    <a:p>
                      <a:pPr algn="ctr">
                        <a:lnSpc>
                          <a:spcPct val="115000"/>
                        </a:lnSpc>
                        <a:spcAft>
                          <a:spcPts val="0"/>
                        </a:spcAft>
                      </a:pPr>
                      <a:endParaRPr lang="fr-FR" sz="1100" dirty="0" smtClean="0">
                        <a:effectLst/>
                      </a:endParaRPr>
                    </a:p>
                    <a:p>
                      <a:pPr algn="ctr">
                        <a:lnSpc>
                          <a:spcPct val="115000"/>
                        </a:lnSpc>
                        <a:spcAft>
                          <a:spcPts val="0"/>
                        </a:spcAft>
                      </a:pPr>
                      <a:r>
                        <a:rPr lang="fr-FR" sz="1100" dirty="0" smtClean="0">
                          <a:effectLst/>
                        </a:rPr>
                        <a:t>1 </a:t>
                      </a:r>
                      <a:r>
                        <a:rPr lang="fr-FR" sz="1100" dirty="0">
                          <a:effectLst/>
                        </a:rPr>
                        <a:t>adulte pour 12 enfants</a:t>
                      </a:r>
                      <a:endParaRPr lang="fr-FR" sz="1100" dirty="0">
                        <a:effectLst/>
                        <a:latin typeface="Calibri"/>
                        <a:ea typeface="Calibri"/>
                        <a:cs typeface="Times New Roman"/>
                      </a:endParaRPr>
                    </a:p>
                  </a:txBody>
                  <a:tcPr marL="68580" marR="68580" marT="0" marB="0" anchor="ctr"/>
                </a:tc>
              </a:tr>
              <a:tr h="60557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1100" dirty="0" smtClean="0">
                          <a:effectLst/>
                        </a:rPr>
                        <a:t>Interclasse*</a:t>
                      </a:r>
                      <a:endParaRPr lang="fr-FR" sz="1100" dirty="0" smtClean="0">
                        <a:effectLst/>
                        <a:latin typeface="Calibri"/>
                        <a:ea typeface="Calibri"/>
                        <a:cs typeface="Times New Roman"/>
                      </a:endParaRPr>
                    </a:p>
                    <a:p>
                      <a:pPr algn="ctr">
                        <a:lnSpc>
                          <a:spcPct val="115000"/>
                        </a:lnSpc>
                        <a:spcAft>
                          <a:spcPts val="0"/>
                        </a:spcAft>
                      </a:pPr>
                      <a:endParaRPr lang="fr-FR" sz="1100" dirty="0" smtClean="0">
                        <a:effectLst/>
                      </a:endParaRPr>
                    </a:p>
                    <a:p>
                      <a:pPr algn="ctr">
                        <a:lnSpc>
                          <a:spcPct val="115000"/>
                        </a:lnSpc>
                        <a:spcAft>
                          <a:spcPts val="0"/>
                        </a:spcAft>
                      </a:pPr>
                      <a:r>
                        <a:rPr lang="fr-FR" sz="1100" dirty="0" smtClean="0">
                          <a:effectLst/>
                        </a:rPr>
                        <a:t>(déjeuner</a:t>
                      </a:r>
                      <a:r>
                        <a:rPr lang="fr-FR" sz="1100" dirty="0">
                          <a:effectLst/>
                        </a:rPr>
                        <a:t>)</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1 adulte pour 7 </a:t>
                      </a:r>
                      <a:r>
                        <a:rPr lang="fr-FR" sz="1100" dirty="0" smtClean="0">
                          <a:effectLst/>
                        </a:rPr>
                        <a:t>enfants</a:t>
                      </a:r>
                    </a:p>
                    <a:p>
                      <a:pPr algn="ctr">
                        <a:lnSpc>
                          <a:spcPct val="115000"/>
                        </a:lnSpc>
                        <a:spcAft>
                          <a:spcPts val="0"/>
                        </a:spcAft>
                      </a:pPr>
                      <a:r>
                        <a:rPr lang="fr-FR" sz="1100" dirty="0" smtClean="0">
                          <a:effectLst/>
                          <a:latin typeface="Calibri"/>
                          <a:ea typeface="Calibri"/>
                          <a:cs typeface="Times New Roman"/>
                        </a:rPr>
                        <a:t>Excepté pour le groupe des  grands 1 adulte pour</a:t>
                      </a:r>
                      <a:r>
                        <a:rPr lang="fr-FR" sz="1100" baseline="0" dirty="0" smtClean="0">
                          <a:effectLst/>
                          <a:latin typeface="Calibri"/>
                          <a:ea typeface="Calibri"/>
                          <a:cs typeface="Times New Roman"/>
                        </a:rPr>
                        <a:t> 14 enfants</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1 adulte pour </a:t>
                      </a:r>
                      <a:r>
                        <a:rPr lang="fr-FR" sz="1100" dirty="0" smtClean="0">
                          <a:effectLst/>
                        </a:rPr>
                        <a:t>20 </a:t>
                      </a:r>
                      <a:r>
                        <a:rPr lang="fr-FR" sz="1100" dirty="0">
                          <a:effectLst/>
                        </a:rPr>
                        <a:t>enfants</a:t>
                      </a:r>
                      <a:endParaRPr lang="fr-FR" sz="1100" dirty="0">
                        <a:effectLst/>
                        <a:latin typeface="Calibri"/>
                        <a:ea typeface="Calibri"/>
                        <a:cs typeface="Times New Roman"/>
                      </a:endParaRPr>
                    </a:p>
                  </a:txBody>
                  <a:tcPr marL="68580" marR="68580" marT="0" marB="0"/>
                </a:tc>
                <a:tc vMerge="1">
                  <a:txBody>
                    <a:bodyPr/>
                    <a:lstStyle/>
                    <a:p>
                      <a:pPr algn="ctr">
                        <a:lnSpc>
                          <a:spcPct val="115000"/>
                        </a:lnSpc>
                        <a:spcAft>
                          <a:spcPts val="0"/>
                        </a:spcAft>
                      </a:pPr>
                      <a:endParaRPr lang="fr-FR" sz="1100" dirty="0">
                        <a:effectLst/>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653102">
                <a:tc>
                  <a:txBody>
                    <a:bodyPr/>
                    <a:lstStyle/>
                    <a:p>
                      <a:pPr algn="ctr">
                        <a:lnSpc>
                          <a:spcPct val="115000"/>
                        </a:lnSpc>
                        <a:spcAft>
                          <a:spcPts val="0"/>
                        </a:spcAft>
                      </a:pPr>
                      <a:r>
                        <a:rPr lang="fr-FR" sz="1100" dirty="0" smtClean="0">
                          <a:effectLst/>
                        </a:rPr>
                        <a:t>Interclasse*</a:t>
                      </a:r>
                    </a:p>
                    <a:p>
                      <a:pPr algn="ctr">
                        <a:lnSpc>
                          <a:spcPct val="115000"/>
                        </a:lnSpc>
                        <a:spcAft>
                          <a:spcPts val="0"/>
                        </a:spcAft>
                      </a:pPr>
                      <a:r>
                        <a:rPr lang="fr-FR" sz="1100" dirty="0" smtClean="0">
                          <a:effectLst/>
                        </a:rPr>
                        <a:t>Activités</a:t>
                      </a:r>
                      <a:r>
                        <a:rPr lang="fr-FR" sz="1100" baseline="0" dirty="0" smtClean="0">
                          <a:effectLst/>
                        </a:rPr>
                        <a:t> ludiques</a:t>
                      </a:r>
                      <a:endParaRPr lang="fr-FR" sz="1100" dirty="0">
                        <a:effectLst/>
                      </a:endParaRPr>
                    </a:p>
                  </a:txBody>
                  <a:tcPr marL="68580" marR="68580" marT="0" marB="0"/>
                </a:tc>
                <a:tc gridSpan="2">
                  <a:txBody>
                    <a:bodyPr/>
                    <a:lstStyle/>
                    <a:p>
                      <a:pPr algn="ctr">
                        <a:lnSpc>
                          <a:spcPct val="115000"/>
                        </a:lnSpc>
                        <a:spcAft>
                          <a:spcPts val="0"/>
                        </a:spcAft>
                      </a:pPr>
                      <a:r>
                        <a:rPr lang="fr-FR" sz="1100" dirty="0">
                          <a:effectLst/>
                        </a:rPr>
                        <a:t>Le nombre d’enfants accueillis par </a:t>
                      </a:r>
                      <a:r>
                        <a:rPr lang="fr-FR" sz="1100" dirty="0" smtClean="0">
                          <a:effectLst/>
                        </a:rPr>
                        <a:t>activité </a:t>
                      </a:r>
                      <a:r>
                        <a:rPr lang="fr-FR" sz="1100" dirty="0" smtClean="0">
                          <a:effectLst/>
                        </a:rPr>
                        <a:t>n’excèdera </a:t>
                      </a:r>
                      <a:r>
                        <a:rPr lang="fr-FR" sz="1100" dirty="0">
                          <a:effectLst/>
                        </a:rPr>
                        <a:t>pas 14 enfants en maternel et 18 en élémentaire.</a:t>
                      </a:r>
                      <a:endParaRPr lang="fr-FR" sz="1100" dirty="0">
                        <a:effectLst/>
                        <a:latin typeface="Calibri"/>
                        <a:ea typeface="Calibri"/>
                        <a:cs typeface="Times New Roman"/>
                      </a:endParaRPr>
                    </a:p>
                  </a:txBody>
                  <a:tcPr marL="68580" marR="68580" marT="0" marB="0"/>
                </a:tc>
                <a:tc h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595696">
                <a:tc>
                  <a:txBody>
                    <a:bodyPr/>
                    <a:lstStyle/>
                    <a:p>
                      <a:pPr algn="ctr">
                        <a:lnSpc>
                          <a:spcPct val="115000"/>
                        </a:lnSpc>
                        <a:spcAft>
                          <a:spcPts val="0"/>
                        </a:spcAft>
                      </a:pPr>
                      <a:r>
                        <a:rPr lang="fr-FR" sz="1100" dirty="0" smtClean="0">
                          <a:effectLst/>
                        </a:rPr>
                        <a:t>Soir</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1 adulte pour 10 enfants</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1 adulte pour 14 enfants</a:t>
                      </a:r>
                      <a:endParaRPr lang="fr-FR" sz="1100" dirty="0">
                        <a:effectLst/>
                        <a:latin typeface="Calibri"/>
                        <a:ea typeface="Calibri"/>
                        <a:cs typeface="Times New Roman"/>
                      </a:endParaRPr>
                    </a:p>
                  </a:txBody>
                  <a:tcPr marL="68580" marR="68580" marT="0" marB="0"/>
                </a:tc>
                <a:tc vMerge="1">
                  <a:txBody>
                    <a:bodyPr/>
                    <a:lstStyle/>
                    <a:p>
                      <a:pPr>
                        <a:lnSpc>
                          <a:spcPct val="115000"/>
                        </a:lnSpc>
                        <a:spcAft>
                          <a:spcPts val="1000"/>
                        </a:spcAft>
                      </a:pPr>
                      <a:endParaRPr lang="fr-FR" sz="1100" dirty="0">
                        <a:effectLst/>
                        <a:latin typeface="Calibri"/>
                        <a:ea typeface="Calibri"/>
                        <a:cs typeface="Times New Roman"/>
                      </a:endParaRPr>
                    </a:p>
                  </a:txBody>
                  <a:tcPr marL="0" marR="0" marT="0" marB="0" anchor="ctr"/>
                </a:tc>
                <a:tc vMerge="1">
                  <a:txBody>
                    <a:bodyPr/>
                    <a:lstStyle/>
                    <a:p>
                      <a:pPr>
                        <a:lnSpc>
                          <a:spcPct val="115000"/>
                        </a:lnSpc>
                        <a:spcAft>
                          <a:spcPts val="1000"/>
                        </a:spcAft>
                      </a:pPr>
                      <a:endParaRPr lang="fr-FR" sz="1100" dirty="0">
                        <a:effectLst/>
                        <a:latin typeface="Calibri"/>
                        <a:ea typeface="Calibri"/>
                        <a:cs typeface="Times New Roman"/>
                      </a:endParaRPr>
                    </a:p>
                  </a:txBody>
                  <a:tcPr marL="0" marR="0" marT="0" marB="0" anchor="ctr"/>
                </a:tc>
                <a:tc vMerge="1">
                  <a:txBody>
                    <a:bodyPr/>
                    <a:lstStyle/>
                    <a:p>
                      <a:pPr>
                        <a:lnSpc>
                          <a:spcPct val="115000"/>
                        </a:lnSpc>
                        <a:spcAft>
                          <a:spcPts val="1000"/>
                        </a:spcAft>
                      </a:pPr>
                      <a:endParaRPr lang="fr-FR" sz="1100" dirty="0">
                        <a:effectLst/>
                        <a:latin typeface="Calibri"/>
                        <a:ea typeface="Calibri"/>
                        <a:cs typeface="Times New Roman"/>
                      </a:endParaRPr>
                    </a:p>
                  </a:txBody>
                  <a:tcPr marL="0" marR="0" marT="0" marB="0" anchor="ctr"/>
                </a:tc>
              </a:tr>
              <a:tr h="595696">
                <a:tc>
                  <a:txBody>
                    <a:bodyPr/>
                    <a:lstStyle/>
                    <a:p>
                      <a:pPr algn="ctr">
                        <a:lnSpc>
                          <a:spcPct val="115000"/>
                        </a:lnSpc>
                        <a:spcAft>
                          <a:spcPts val="0"/>
                        </a:spcAft>
                      </a:pPr>
                      <a:r>
                        <a:rPr lang="fr-FR" sz="1100" dirty="0" smtClean="0">
                          <a:effectLst/>
                          <a:latin typeface="+mj-lt"/>
                          <a:ea typeface="Calibri"/>
                          <a:cs typeface="Times New Roman"/>
                        </a:rPr>
                        <a:t>Mercredi</a:t>
                      </a:r>
                      <a:endParaRPr lang="fr-FR" sz="1100" dirty="0">
                        <a:effectLst/>
                        <a:latin typeface="+mj-lt"/>
                        <a:ea typeface="Calibri"/>
                        <a:cs typeface="Times New Roman"/>
                      </a:endParaRPr>
                    </a:p>
                  </a:txBody>
                  <a:tcPr marL="68580" marR="68580" marT="0" marB="0"/>
                </a:tc>
                <a:tc>
                  <a:txBody>
                    <a:bodyPr/>
                    <a:lstStyle/>
                    <a:p>
                      <a:pPr algn="ctr">
                        <a:lnSpc>
                          <a:spcPct val="115000"/>
                        </a:lnSpc>
                        <a:spcAft>
                          <a:spcPts val="0"/>
                        </a:spcAft>
                      </a:pPr>
                      <a:r>
                        <a:rPr lang="fr-FR" sz="1100" dirty="0" smtClean="0">
                          <a:effectLst/>
                          <a:latin typeface="+mj-lt"/>
                          <a:ea typeface="Calibri"/>
                          <a:cs typeface="Times New Roman"/>
                        </a:rPr>
                        <a:t>1 adulte pour 10 enfants </a:t>
                      </a:r>
                      <a:endParaRPr lang="fr-FR" sz="1100" dirty="0">
                        <a:effectLst/>
                        <a:latin typeface="+mj-lt"/>
                        <a:ea typeface="Calibri"/>
                        <a:cs typeface="Times New Roman"/>
                      </a:endParaRPr>
                    </a:p>
                  </a:txBody>
                  <a:tcPr marL="68580" marR="68580" marT="0" marB="0"/>
                </a:tc>
                <a:tc>
                  <a:txBody>
                    <a:bodyPr/>
                    <a:lstStyle/>
                    <a:p>
                      <a:pPr algn="ctr">
                        <a:lnSpc>
                          <a:spcPct val="115000"/>
                        </a:lnSpc>
                        <a:spcAft>
                          <a:spcPts val="0"/>
                        </a:spcAft>
                      </a:pPr>
                      <a:r>
                        <a:rPr lang="fr-FR" sz="1200" dirty="0" smtClean="0">
                          <a:effectLst/>
                          <a:latin typeface="Calibri"/>
                          <a:ea typeface="Calibri"/>
                          <a:cs typeface="Times New Roman"/>
                        </a:rPr>
                        <a:t>1 adulte pour 14 enfants</a:t>
                      </a:r>
                      <a:endParaRPr lang="fr-FR" sz="1200" dirty="0">
                        <a:effectLst/>
                        <a:latin typeface="Calibri"/>
                        <a:ea typeface="Calibri"/>
                        <a:cs typeface="Times New Roman"/>
                      </a:endParaRPr>
                    </a:p>
                  </a:txBody>
                  <a:tcPr marL="68580" marR="68580" marT="0" marB="0"/>
                </a:tc>
                <a:tc vMerge="1">
                  <a:txBody>
                    <a:bodyPr/>
                    <a:lstStyle/>
                    <a:p>
                      <a:pPr>
                        <a:lnSpc>
                          <a:spcPct val="115000"/>
                        </a:lnSpc>
                        <a:spcAft>
                          <a:spcPts val="1000"/>
                        </a:spcAft>
                      </a:pPr>
                      <a:endParaRPr lang="fr-FR" sz="1100" dirty="0">
                        <a:effectLst/>
                        <a:latin typeface="Calibri"/>
                        <a:ea typeface="Calibri"/>
                        <a:cs typeface="Times New Roman"/>
                      </a:endParaRPr>
                    </a:p>
                  </a:txBody>
                  <a:tcPr marL="0" marR="0" marT="0" marB="0" anchor="ctr"/>
                </a:tc>
                <a:tc vMerge="1">
                  <a:txBody>
                    <a:bodyPr/>
                    <a:lstStyle/>
                    <a:p>
                      <a:pPr>
                        <a:lnSpc>
                          <a:spcPct val="115000"/>
                        </a:lnSpc>
                        <a:spcAft>
                          <a:spcPts val="1000"/>
                        </a:spcAft>
                      </a:pPr>
                      <a:endParaRPr lang="fr-FR" sz="1100" dirty="0">
                        <a:effectLst/>
                        <a:latin typeface="Calibri"/>
                        <a:ea typeface="Calibri"/>
                        <a:cs typeface="Times New Roman"/>
                      </a:endParaRPr>
                    </a:p>
                  </a:txBody>
                  <a:tcPr marL="0" marR="0" marT="0" marB="0" anchor="ctr"/>
                </a:tc>
                <a:tc vMerge="1">
                  <a:txBody>
                    <a:bodyPr/>
                    <a:lstStyle/>
                    <a:p>
                      <a:pPr>
                        <a:lnSpc>
                          <a:spcPct val="115000"/>
                        </a:lnSpc>
                        <a:spcAft>
                          <a:spcPts val="1000"/>
                        </a:spcAft>
                      </a:pPr>
                      <a:endParaRPr lang="fr-FR" sz="1100" dirty="0">
                        <a:effectLst/>
                        <a:latin typeface="Calibri"/>
                        <a:ea typeface="Calibri"/>
                        <a:cs typeface="Times New Roman"/>
                      </a:endParaRPr>
                    </a:p>
                  </a:txBody>
                  <a:tcPr marL="0" marR="0" marT="0" marB="0" anchor="ctr"/>
                </a:tc>
              </a:tr>
            </a:tbl>
          </a:graphicData>
        </a:graphic>
      </p:graphicFrame>
      <p:sp>
        <p:nvSpPr>
          <p:cNvPr id="3" name="Titre 2"/>
          <p:cNvSpPr>
            <a:spLocks noGrp="1"/>
          </p:cNvSpPr>
          <p:nvPr>
            <p:ph type="title"/>
          </p:nvPr>
        </p:nvSpPr>
        <p:spPr/>
        <p:txBody>
          <a:bodyPr>
            <a:normAutofit/>
          </a:bodyPr>
          <a:lstStyle/>
          <a:p>
            <a:pPr algn="ctr">
              <a:defRPr/>
            </a:pPr>
            <a:r>
              <a:rPr lang="fr-FR" sz="2800" dirty="0" smtClean="0"/>
              <a:t>Taux d’encadrement péri scolaires et extra scolaires</a:t>
            </a:r>
            <a:endParaRPr lang="fr-FR" sz="2800" dirty="0"/>
          </a:p>
        </p:txBody>
      </p:sp>
      <p:sp>
        <p:nvSpPr>
          <p:cNvPr id="49199"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BE745381-8FC2-4323-A0FD-4C7F4AC56066}" type="slidenum">
              <a:rPr lang="fr-FR" altLang="fr-FR" sz="1000" smtClean="0"/>
              <a:pPr eaLnBrk="1" hangingPunct="1">
                <a:spcBef>
                  <a:spcPct val="0"/>
                </a:spcBef>
                <a:buClrTx/>
                <a:buSzTx/>
                <a:buFontTx/>
                <a:buNone/>
              </a:pPr>
              <a:t>24</a:t>
            </a:fld>
            <a:endParaRPr lang="fr-FR" altLang="fr-FR" sz="1000" smtClean="0"/>
          </a:p>
        </p:txBody>
      </p:sp>
      <p:sp>
        <p:nvSpPr>
          <p:cNvPr id="49200" name="Rectangle 1"/>
          <p:cNvSpPr>
            <a:spLocks noChangeArrowheads="1"/>
          </p:cNvSpPr>
          <p:nvPr/>
        </p:nvSpPr>
        <p:spPr bwMode="auto">
          <a:xfrm>
            <a:off x="1907000" y="5963885"/>
            <a:ext cx="404253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a:spcBef>
                <a:spcPct val="0"/>
              </a:spcBef>
              <a:buClrTx/>
              <a:buSzTx/>
              <a:buFontTx/>
              <a:buNone/>
            </a:pPr>
            <a:r>
              <a:rPr lang="fr-FR" altLang="fr-FR" sz="1100" dirty="0">
                <a:latin typeface="Calibri" pitchFamily="34" charset="0"/>
                <a:cs typeface="Times New Roman" pitchFamily="18" charset="0"/>
              </a:rPr>
              <a:t>*Accueils non soumis à la réglementation </a:t>
            </a:r>
            <a:r>
              <a:rPr lang="fr-FR" altLang="fr-FR" sz="1100" dirty="0" smtClean="0">
                <a:latin typeface="Calibri" pitchFamily="34" charset="0"/>
                <a:cs typeface="Times New Roman" pitchFamily="18" charset="0"/>
              </a:rPr>
              <a:t>DDCS</a:t>
            </a:r>
            <a:r>
              <a:rPr lang="fr-FR" altLang="fr-FR" sz="1100" dirty="0">
                <a:latin typeface="Calibri" pitchFamily="34" charset="0"/>
                <a:cs typeface="Times New Roman" pitchFamily="18" charset="0"/>
              </a:rPr>
              <a:t>.</a:t>
            </a:r>
            <a:endParaRPr lang="fr-FR" altLang="fr-FR" sz="1800" dirty="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u contenu 1"/>
          <p:cNvSpPr>
            <a:spLocks noGrp="1"/>
          </p:cNvSpPr>
          <p:nvPr>
            <p:ph idx="1"/>
          </p:nvPr>
        </p:nvSpPr>
        <p:spPr>
          <a:xfrm>
            <a:off x="417513" y="1684585"/>
            <a:ext cx="8229600" cy="4991100"/>
          </a:xfrm>
        </p:spPr>
        <p:txBody>
          <a:bodyPr/>
          <a:lstStyle/>
          <a:p>
            <a:pPr marL="109537" indent="0">
              <a:buFont typeface="Wingdings 3" pitchFamily="18" charset="2"/>
              <a:buNone/>
              <a:defRPr/>
            </a:pPr>
            <a:r>
              <a:rPr lang="fr-FR" altLang="fr-FR" sz="2400" b="1" dirty="0" smtClean="0"/>
              <a:t>Les objectifs du temps d’interclasse </a:t>
            </a:r>
            <a:r>
              <a:rPr lang="fr-FR" altLang="fr-FR" sz="2000" b="1" dirty="0" smtClean="0"/>
              <a:t>:</a:t>
            </a:r>
          </a:p>
          <a:p>
            <a:pPr>
              <a:defRPr/>
            </a:pPr>
            <a:r>
              <a:rPr lang="fr-FR" altLang="fr-FR" sz="2000" dirty="0"/>
              <a:t>F</a:t>
            </a:r>
            <a:r>
              <a:rPr lang="fr-FR" altLang="fr-FR" sz="2000" dirty="0" smtClean="0"/>
              <a:t>avoriser </a:t>
            </a:r>
            <a:r>
              <a:rPr lang="fr-FR" altLang="fr-FR" sz="2000" dirty="0" smtClean="0"/>
              <a:t>une bonne alimentation et un équilibre nutritionnel pour contribuer à la santé des enfants, </a:t>
            </a:r>
          </a:p>
          <a:p>
            <a:pPr>
              <a:defRPr/>
            </a:pPr>
            <a:r>
              <a:rPr lang="fr-FR" altLang="fr-FR" sz="2000" dirty="0"/>
              <a:t>A</a:t>
            </a:r>
            <a:r>
              <a:rPr lang="fr-FR" altLang="fr-FR" sz="2000" dirty="0" smtClean="0"/>
              <a:t>méliorer </a:t>
            </a:r>
            <a:r>
              <a:rPr lang="fr-FR" altLang="fr-FR" sz="2000" dirty="0" smtClean="0"/>
              <a:t>les conditions du temps de repas, </a:t>
            </a:r>
          </a:p>
          <a:p>
            <a:pPr>
              <a:defRPr/>
            </a:pPr>
            <a:r>
              <a:rPr lang="fr-FR" altLang="fr-FR" sz="2000" dirty="0" smtClean="0"/>
              <a:t>Proposer des activités ludiques,</a:t>
            </a:r>
          </a:p>
          <a:p>
            <a:pPr>
              <a:defRPr/>
            </a:pPr>
            <a:r>
              <a:rPr lang="fr-FR" altLang="fr-FR" sz="2000" dirty="0" smtClean="0"/>
              <a:t>Favoriser les bonnes conditions d’un retour au calme en partenariat avec les enseignants.</a:t>
            </a:r>
          </a:p>
          <a:p>
            <a:pPr>
              <a:defRPr/>
            </a:pPr>
            <a:r>
              <a:rPr lang="fr-FR" altLang="fr-FR" sz="2000" dirty="0" smtClean="0"/>
              <a:t>Sensibiliser les enfants aux enjeux liés au développement durable par l’instauration d’un double menu en élémentaire et la mise en place du tri des déchets alimentaires dans l’ensemble des </a:t>
            </a:r>
            <a:r>
              <a:rPr lang="fr-FR" altLang="fr-FR" sz="2000" dirty="0" smtClean="0"/>
              <a:t>restaurants scolaires.</a:t>
            </a:r>
            <a:endParaRPr lang="fr-FR" altLang="fr-FR" sz="2400" dirty="0" smtClean="0"/>
          </a:p>
          <a:p>
            <a:pPr marL="109537" indent="0">
              <a:buNone/>
              <a:defRPr/>
            </a:pPr>
            <a:endParaRPr lang="fr-FR" altLang="fr-FR" sz="2400" dirty="0"/>
          </a:p>
          <a:p>
            <a:pPr marL="109537" indent="0">
              <a:buNone/>
              <a:defRPr/>
            </a:pPr>
            <a:r>
              <a:rPr lang="fr-FR" altLang="fr-FR" sz="1200" dirty="0" smtClean="0">
                <a:solidFill>
                  <a:schemeClr val="accent1">
                    <a:lumMod val="75000"/>
                  </a:schemeClr>
                </a:solidFill>
                <a:sym typeface="Wingdings"/>
              </a:rPr>
              <a:t></a:t>
            </a:r>
            <a:r>
              <a:rPr lang="fr-FR" altLang="fr-FR" sz="1200" dirty="0" smtClean="0">
                <a:sym typeface="Wingdings"/>
              </a:rPr>
              <a:t> </a:t>
            </a:r>
            <a:r>
              <a:rPr lang="fr-FR" altLang="fr-FR" sz="1200" dirty="0" smtClean="0">
                <a:solidFill>
                  <a:schemeClr val="accent1">
                    <a:lumMod val="75000"/>
                  </a:schemeClr>
                </a:solidFill>
                <a:sym typeface="Wingdings"/>
              </a:rPr>
              <a:t>Projet en annexe.</a:t>
            </a:r>
            <a:endParaRPr lang="fr-FR" altLang="fr-FR" sz="1200" dirty="0"/>
          </a:p>
          <a:p>
            <a:pPr marL="109537" indent="0">
              <a:buFont typeface="Wingdings 3" pitchFamily="18" charset="2"/>
              <a:buNone/>
              <a:defRPr/>
            </a:pPr>
            <a:endParaRPr lang="fr-FR" altLang="fr-FR" sz="2400" dirty="0" smtClean="0"/>
          </a:p>
        </p:txBody>
      </p:sp>
      <p:sp>
        <p:nvSpPr>
          <p:cNvPr id="3" name="Titre 2"/>
          <p:cNvSpPr>
            <a:spLocks noGrp="1"/>
          </p:cNvSpPr>
          <p:nvPr>
            <p:ph type="title"/>
          </p:nvPr>
        </p:nvSpPr>
        <p:spPr>
          <a:xfrm>
            <a:off x="417513" y="575604"/>
            <a:ext cx="8526462" cy="847724"/>
          </a:xfrm>
        </p:spPr>
        <p:txBody>
          <a:bodyPr>
            <a:noAutofit/>
          </a:bodyPr>
          <a:lstStyle/>
          <a:p>
            <a:pPr algn="ctr">
              <a:defRPr/>
            </a:pPr>
            <a:r>
              <a:rPr lang="fr-FR" sz="2800" dirty="0"/>
              <a:t>Pause </a:t>
            </a:r>
            <a:r>
              <a:rPr lang="fr-FR" sz="2800" dirty="0" smtClean="0"/>
              <a:t>méridienne</a:t>
            </a:r>
            <a:r>
              <a:rPr lang="fr-FR" altLang="fr-FR" sz="1400" dirty="0">
                <a:solidFill>
                  <a:schemeClr val="accent1">
                    <a:lumMod val="75000"/>
                  </a:schemeClr>
                </a:solidFill>
                <a:sym typeface="Wingdings"/>
              </a:rPr>
              <a:t></a:t>
            </a:r>
            <a:r>
              <a:rPr lang="fr-FR" altLang="fr-FR" sz="1400" dirty="0"/>
              <a:t/>
            </a:r>
            <a:br>
              <a:rPr lang="fr-FR" altLang="fr-FR" sz="1400" dirty="0"/>
            </a:br>
            <a:r>
              <a:rPr lang="fr-FR" sz="2800" dirty="0" smtClean="0"/>
              <a:t> de 12h00 </a:t>
            </a:r>
            <a:r>
              <a:rPr lang="fr-FR" sz="2800" dirty="0"/>
              <a:t>à </a:t>
            </a:r>
            <a:r>
              <a:rPr lang="fr-FR" sz="2800" dirty="0" smtClean="0"/>
              <a:t>14h00</a:t>
            </a:r>
            <a:br>
              <a:rPr lang="fr-FR" sz="2800" dirty="0" smtClean="0"/>
            </a:br>
            <a:r>
              <a:rPr lang="fr-FR" sz="1400" dirty="0" smtClean="0"/>
              <a:t>ouverture de l’école à13h50</a:t>
            </a:r>
            <a:r>
              <a:rPr lang="fr-FR" sz="3200" dirty="0"/>
              <a:t/>
            </a:r>
            <a:br>
              <a:rPr lang="fr-FR" sz="3200" dirty="0"/>
            </a:br>
            <a:endParaRPr lang="fr-FR" sz="3200" dirty="0"/>
          </a:p>
        </p:txBody>
      </p:sp>
      <p:sp>
        <p:nvSpPr>
          <p:cNvPr id="47108"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718B1C50-0D1B-4C90-9E6C-1E21DDEA8C73}" type="slidenum">
              <a:rPr lang="fr-FR" altLang="fr-FR" sz="1000" smtClean="0"/>
              <a:pPr eaLnBrk="1" hangingPunct="1">
                <a:spcBef>
                  <a:spcPct val="0"/>
                </a:spcBef>
                <a:buClrTx/>
                <a:buSzTx/>
                <a:buFontTx/>
                <a:buNone/>
              </a:pPr>
              <a:t>25</a:t>
            </a:fld>
            <a:endParaRPr lang="fr-FR" altLang="fr-FR" sz="10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109537" indent="0">
              <a:buNone/>
            </a:pPr>
            <a:r>
              <a:rPr lang="fr-FR" sz="1800" b="1" u="sng" dirty="0" smtClean="0"/>
              <a:t>2 objectifs</a:t>
            </a:r>
            <a:r>
              <a:rPr lang="fr-FR" sz="1800" dirty="0" smtClean="0"/>
              <a:t>:</a:t>
            </a:r>
          </a:p>
          <a:p>
            <a:pPr marL="109537" indent="0">
              <a:buNone/>
            </a:pPr>
            <a:endParaRPr lang="fr-FR" sz="1800" dirty="0" smtClean="0"/>
          </a:p>
          <a:p>
            <a:r>
              <a:rPr lang="fr-FR" sz="1800" dirty="0" smtClean="0"/>
              <a:t>Développer un </a:t>
            </a:r>
            <a:r>
              <a:rPr lang="fr-FR" sz="1800" dirty="0"/>
              <a:t>lieu de </a:t>
            </a:r>
            <a:r>
              <a:rPr lang="fr-FR" sz="1800" dirty="0" smtClean="0"/>
              <a:t>formations entre pairs et </a:t>
            </a:r>
            <a:r>
              <a:rPr lang="fr-FR" sz="1800" dirty="0"/>
              <a:t>de </a:t>
            </a:r>
            <a:r>
              <a:rPr lang="fr-FR" sz="1800" dirty="0" smtClean="0"/>
              <a:t>confrontations des </a:t>
            </a:r>
            <a:r>
              <a:rPr lang="fr-FR" sz="1800" dirty="0"/>
              <a:t>pratiques d’animation visant à enrichir le travail de toutes les équipes.</a:t>
            </a:r>
          </a:p>
          <a:p>
            <a:pPr marL="109537" indent="0">
              <a:buNone/>
            </a:pPr>
            <a:endParaRPr lang="fr-FR" sz="1800" dirty="0" smtClean="0"/>
          </a:p>
          <a:p>
            <a:r>
              <a:rPr lang="fr-FR" sz="1800" dirty="0" smtClean="0"/>
              <a:t>Proposer aux enfants un lieu d’expérimentations, d’exercice à la citoyenneté</a:t>
            </a:r>
            <a:endParaRPr lang="fr-FR" sz="1800" dirty="0"/>
          </a:p>
        </p:txBody>
      </p:sp>
      <p:sp>
        <p:nvSpPr>
          <p:cNvPr id="3" name="Titre 2"/>
          <p:cNvSpPr>
            <a:spLocks noGrp="1"/>
          </p:cNvSpPr>
          <p:nvPr>
            <p:ph type="title"/>
          </p:nvPr>
        </p:nvSpPr>
        <p:spPr>
          <a:xfrm>
            <a:off x="457200" y="13381"/>
            <a:ext cx="8229600" cy="1143000"/>
          </a:xfrm>
        </p:spPr>
        <p:txBody>
          <a:bodyPr>
            <a:normAutofit fontScale="90000"/>
          </a:bodyPr>
          <a:lstStyle/>
          <a:p>
            <a:pPr algn="ctr"/>
            <a:r>
              <a:rPr lang="fr-FR" dirty="0" smtClean="0"/>
              <a:t/>
            </a:r>
            <a:br>
              <a:rPr lang="fr-FR" dirty="0" smtClean="0"/>
            </a:br>
            <a:r>
              <a:rPr lang="fr-FR" sz="3100" dirty="0" smtClean="0"/>
              <a:t>Le Petit Robespierre</a:t>
            </a:r>
            <a:endParaRPr lang="fr-FR" sz="31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26</a:t>
            </a:fld>
            <a:endParaRPr lang="fr-FR" altLang="fr-FR"/>
          </a:p>
        </p:txBody>
      </p:sp>
    </p:spTree>
    <p:extLst>
      <p:ext uri="{BB962C8B-B14F-4D97-AF65-F5344CB8AC3E}">
        <p14:creationId xmlns:p14="http://schemas.microsoft.com/office/powerpoint/2010/main" val="976635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84225" y="863622"/>
            <a:ext cx="8229600" cy="4525962"/>
          </a:xfrm>
        </p:spPr>
        <p:txBody>
          <a:bodyPr/>
          <a:lstStyle/>
          <a:p>
            <a:pPr marL="109537" indent="0">
              <a:buNone/>
            </a:pPr>
            <a:r>
              <a:rPr lang="fr-FR" sz="1600" b="1" u="sng" dirty="0"/>
              <a:t>Le projet </a:t>
            </a:r>
            <a:r>
              <a:rPr lang="fr-FR" sz="1600" b="1" dirty="0" smtClean="0"/>
              <a:t>: </a:t>
            </a:r>
            <a:r>
              <a:rPr lang="fr-FR" sz="1600" dirty="0" smtClean="0"/>
              <a:t>est </a:t>
            </a:r>
            <a:r>
              <a:rPr lang="fr-FR" sz="1600" dirty="0" err="1"/>
              <a:t>co</a:t>
            </a:r>
            <a:r>
              <a:rPr lang="fr-FR" sz="1600" dirty="0"/>
              <a:t> construit avec les accueils de loisirs, la jeunesse et les maisons de quartier ;</a:t>
            </a:r>
          </a:p>
          <a:p>
            <a:pPr marL="109537" indent="0">
              <a:buNone/>
            </a:pPr>
            <a:r>
              <a:rPr lang="fr-FR" sz="1600" dirty="0"/>
              <a:t>Il vise à favoriser les passerelles entre les différentes structures implantées dans les quartiers prioritaires.</a:t>
            </a:r>
          </a:p>
          <a:p>
            <a:pPr marL="109537" indent="0">
              <a:buNone/>
            </a:pPr>
            <a:r>
              <a:rPr lang="fr-FR" sz="1600" dirty="0"/>
              <a:t>Le projet s’adresse aux enfants de 6 à 11 ans dont les familles ne peuvent accéder aux activités municipales proposées durant l’été</a:t>
            </a:r>
            <a:r>
              <a:rPr lang="fr-FR" sz="1600" dirty="0" smtClean="0"/>
              <a:t>.</a:t>
            </a:r>
          </a:p>
          <a:p>
            <a:pPr marL="109537" indent="0">
              <a:buNone/>
            </a:pPr>
            <a:endParaRPr lang="fr-FR" sz="600" dirty="0" smtClean="0"/>
          </a:p>
          <a:p>
            <a:pPr marL="109537" indent="0">
              <a:buNone/>
            </a:pPr>
            <a:r>
              <a:rPr lang="fr-FR" sz="1600" b="1" u="sng" dirty="0" smtClean="0"/>
              <a:t>Le </a:t>
            </a:r>
            <a:r>
              <a:rPr lang="fr-FR" sz="1600" b="1" u="sng" dirty="0" smtClean="0"/>
              <a:t>fonctionnement</a:t>
            </a:r>
            <a:r>
              <a:rPr lang="fr-FR" sz="1600" b="1" dirty="0" smtClean="0"/>
              <a:t> :</a:t>
            </a:r>
            <a:endParaRPr lang="fr-FR" sz="1600" b="1" dirty="0"/>
          </a:p>
          <a:p>
            <a:pPr marL="109537" indent="0">
              <a:buNone/>
            </a:pPr>
            <a:r>
              <a:rPr lang="fr-FR" sz="1600" dirty="0"/>
              <a:t>La structure d’accueil fonctionne les lundis, mardis, jeudis et vendredis de 13h30 à 18h30 et le mercredi de 9 h à 18h30 ;</a:t>
            </a:r>
          </a:p>
          <a:p>
            <a:pPr marL="109537" indent="0">
              <a:buNone/>
            </a:pPr>
            <a:r>
              <a:rPr lang="fr-FR" sz="1600" dirty="0"/>
              <a:t>Pour permettre le lien aux familles, les enfants doivent être inscrits par leurs </a:t>
            </a:r>
            <a:r>
              <a:rPr lang="fr-FR" sz="1600" dirty="0" smtClean="0"/>
              <a:t>parents.</a:t>
            </a:r>
          </a:p>
          <a:p>
            <a:pPr marL="109537" indent="0">
              <a:buNone/>
            </a:pPr>
            <a:endParaRPr lang="fr-FR" sz="600" dirty="0"/>
          </a:p>
          <a:p>
            <a:pPr marL="109537" indent="0">
              <a:buNone/>
            </a:pPr>
            <a:r>
              <a:rPr lang="fr-FR" sz="1600" b="1" u="sng" dirty="0"/>
              <a:t>4 </a:t>
            </a:r>
            <a:r>
              <a:rPr lang="fr-FR" sz="1600" b="1" u="sng" dirty="0" smtClean="0"/>
              <a:t>objectifs</a:t>
            </a:r>
            <a:r>
              <a:rPr lang="fr-FR" sz="1600" b="1" dirty="0" smtClean="0"/>
              <a:t> </a:t>
            </a:r>
            <a:r>
              <a:rPr lang="fr-FR" sz="1600" dirty="0" smtClean="0"/>
              <a:t>:</a:t>
            </a:r>
            <a:endParaRPr lang="fr-FR" sz="1600" dirty="0"/>
          </a:p>
          <a:p>
            <a:pPr>
              <a:buFont typeface="Wingdings" panose="05000000000000000000" pitchFamily="2" charset="2"/>
              <a:buChar char="§"/>
            </a:pPr>
            <a:r>
              <a:rPr lang="fr-FR" sz="1600" dirty="0"/>
              <a:t>Participer à des activités de loisirs, de sport et de culture</a:t>
            </a:r>
          </a:p>
          <a:p>
            <a:pPr>
              <a:buFont typeface="Wingdings" panose="05000000000000000000" pitchFamily="2" charset="2"/>
              <a:buChar char="§"/>
            </a:pPr>
            <a:r>
              <a:rPr lang="fr-FR" sz="1600" dirty="0"/>
              <a:t>Imaginer et construire un programme d’activités</a:t>
            </a:r>
          </a:p>
          <a:p>
            <a:pPr>
              <a:buFont typeface="Wingdings" panose="05000000000000000000" pitchFamily="2" charset="2"/>
              <a:buChar char="§"/>
            </a:pPr>
            <a:r>
              <a:rPr lang="fr-FR" sz="1600" dirty="0"/>
              <a:t>Développer des actions favorisant l’émancipation, l’autonomie, l’ouverture sur la ville et favoriser les inter-quartiers.</a:t>
            </a:r>
          </a:p>
          <a:p>
            <a:pPr>
              <a:buFont typeface="Wingdings" panose="05000000000000000000" pitchFamily="2" charset="2"/>
              <a:buChar char="§"/>
            </a:pPr>
            <a:r>
              <a:rPr lang="fr-FR" sz="1600" dirty="0"/>
              <a:t>Impliquer les familles en les invitant à partager des moments conviviaux.</a:t>
            </a:r>
          </a:p>
          <a:p>
            <a:pPr marL="109537" indent="0">
              <a:buNone/>
            </a:pPr>
            <a:endParaRPr lang="fr-FR" sz="1000" dirty="0"/>
          </a:p>
        </p:txBody>
      </p:sp>
      <p:sp>
        <p:nvSpPr>
          <p:cNvPr id="3" name="Titre 2"/>
          <p:cNvSpPr>
            <a:spLocks noGrp="1"/>
          </p:cNvSpPr>
          <p:nvPr>
            <p:ph type="title"/>
          </p:nvPr>
        </p:nvSpPr>
        <p:spPr>
          <a:xfrm>
            <a:off x="457200" y="13381"/>
            <a:ext cx="8229600" cy="1143000"/>
          </a:xfrm>
        </p:spPr>
        <p:txBody>
          <a:bodyPr>
            <a:normAutofit/>
          </a:bodyPr>
          <a:lstStyle/>
          <a:p>
            <a:pPr algn="ctr"/>
            <a:r>
              <a:rPr lang="fr-FR" sz="2800" dirty="0" smtClean="0"/>
              <a:t>Animation de quartier</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27</a:t>
            </a:fld>
            <a:endParaRPr lang="fr-FR" altLang="fr-FR"/>
          </a:p>
        </p:txBody>
      </p:sp>
    </p:spTree>
    <p:extLst>
      <p:ext uri="{BB962C8B-B14F-4D97-AF65-F5344CB8AC3E}">
        <p14:creationId xmlns:p14="http://schemas.microsoft.com/office/powerpoint/2010/main" val="846191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77377"/>
            <a:ext cx="8229600" cy="4884036"/>
          </a:xfrm>
        </p:spPr>
        <p:txBody>
          <a:bodyPr/>
          <a:lstStyle/>
          <a:p>
            <a:pPr marL="109537" indent="0">
              <a:buNone/>
            </a:pPr>
            <a:r>
              <a:rPr lang="fr-FR" sz="1600" dirty="0"/>
              <a:t>De nouvelles consignes de sécurité ont été prescrites dans le cadre d’une instruction parue dans le bulletin officiel de l’éducation nationale </a:t>
            </a:r>
            <a:r>
              <a:rPr lang="fr-FR" sz="1600" dirty="0" smtClean="0"/>
              <a:t>le 13 avril 2017.</a:t>
            </a:r>
            <a:endParaRPr lang="fr-FR" sz="1600" dirty="0"/>
          </a:p>
          <a:p>
            <a:pPr marL="109537" indent="0">
              <a:buNone/>
            </a:pPr>
            <a:r>
              <a:rPr lang="fr-FR" sz="1600" dirty="0" smtClean="0"/>
              <a:t>Ce </a:t>
            </a:r>
            <a:r>
              <a:rPr lang="fr-FR" sz="1600" dirty="0"/>
              <a:t>document distingue les différents types de PPMS (plan particulier de mise en sureté) </a:t>
            </a:r>
            <a:r>
              <a:rPr lang="fr-FR" sz="1600" dirty="0" smtClean="0"/>
              <a:t>:</a:t>
            </a:r>
          </a:p>
          <a:p>
            <a:pPr marL="109537" indent="0">
              <a:buNone/>
            </a:pPr>
            <a:endParaRPr lang="fr-FR" sz="1600" dirty="0"/>
          </a:p>
          <a:p>
            <a:pPr lvl="0"/>
            <a:r>
              <a:rPr lang="fr-FR" sz="1600" b="1" dirty="0"/>
              <a:t>Un PPMS  « risques majeurs » </a:t>
            </a:r>
            <a:endParaRPr lang="fr-FR" sz="1600" b="1" dirty="0" smtClean="0"/>
          </a:p>
          <a:p>
            <a:pPr lvl="0"/>
            <a:r>
              <a:rPr lang="fr-FR" sz="1600" b="1" dirty="0" smtClean="0"/>
              <a:t>Un </a:t>
            </a:r>
            <a:r>
              <a:rPr lang="fr-FR" sz="1600" b="1" dirty="0"/>
              <a:t>PPMS « attentat-intrusion </a:t>
            </a:r>
            <a:r>
              <a:rPr lang="fr-FR" sz="1600" b="1" dirty="0" smtClean="0"/>
              <a:t>»</a:t>
            </a:r>
          </a:p>
          <a:p>
            <a:pPr marL="109537" lvl="0" indent="0">
              <a:buNone/>
            </a:pPr>
            <a:endParaRPr lang="fr-FR" sz="1600" b="1" dirty="0" smtClean="0"/>
          </a:p>
          <a:p>
            <a:pPr lvl="0"/>
            <a:r>
              <a:rPr lang="fr-FR" sz="1600" u="sng" dirty="0"/>
              <a:t>Rôle de l’inspection académique </a:t>
            </a:r>
          </a:p>
          <a:p>
            <a:pPr marL="109537" lvl="0" indent="0">
              <a:buNone/>
            </a:pPr>
            <a:r>
              <a:rPr lang="fr-FR" sz="1600" dirty="0"/>
              <a:t>Les inspecteurs sont chargés de rassembler l’ensemble des PPMS attenta-intrusion des établissements scolaires et privés sous contrat. Avec les PPMS, Ils transmettent également au centre opérationnel départemental (cellule de crise départementale en lien avec la cellule académique) les plans des bâtiments et des enceintes scolaires. </a:t>
            </a:r>
          </a:p>
          <a:p>
            <a:pPr marL="109537" indent="0">
              <a:buNone/>
            </a:pPr>
            <a:r>
              <a:rPr lang="fr-FR" sz="1600" dirty="0" smtClean="0"/>
              <a:t>L’ensemble </a:t>
            </a:r>
            <a:r>
              <a:rPr lang="fr-FR" sz="1600" dirty="0"/>
              <a:t>de ces documents doivent être communiqués au référent sécurité du commissariat.</a:t>
            </a:r>
          </a:p>
          <a:p>
            <a:endParaRPr lang="fr-FR" sz="1800" dirty="0"/>
          </a:p>
          <a:p>
            <a:endParaRPr lang="fr-FR" sz="1800" dirty="0"/>
          </a:p>
          <a:p>
            <a:endParaRPr lang="fr-FR" sz="1800" dirty="0"/>
          </a:p>
        </p:txBody>
      </p:sp>
      <p:sp>
        <p:nvSpPr>
          <p:cNvPr id="3" name="Titre 2"/>
          <p:cNvSpPr>
            <a:spLocks noGrp="1"/>
          </p:cNvSpPr>
          <p:nvPr>
            <p:ph type="title"/>
          </p:nvPr>
        </p:nvSpPr>
        <p:spPr>
          <a:xfrm>
            <a:off x="457200" y="191511"/>
            <a:ext cx="8229600" cy="885866"/>
          </a:xfrm>
        </p:spPr>
        <p:txBody>
          <a:bodyPr>
            <a:normAutofit/>
          </a:bodyPr>
          <a:lstStyle/>
          <a:p>
            <a:pPr algn="ctr"/>
            <a:r>
              <a:rPr lang="fr-FR" sz="2800" dirty="0" smtClean="0"/>
              <a:t>Vigipirate/PPMS</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28</a:t>
            </a:fld>
            <a:endParaRPr lang="fr-FR" altLang="fr-FR"/>
          </a:p>
        </p:txBody>
      </p:sp>
    </p:spTree>
    <p:extLst>
      <p:ext uri="{BB962C8B-B14F-4D97-AF65-F5344CB8AC3E}">
        <p14:creationId xmlns:p14="http://schemas.microsoft.com/office/powerpoint/2010/main" val="1687272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sz="1600" b="1" dirty="0"/>
              <a:t>Rôle des directeurs d’écoles </a:t>
            </a:r>
          </a:p>
          <a:p>
            <a:pPr marL="109537" indent="0">
              <a:buNone/>
            </a:pPr>
            <a:r>
              <a:rPr lang="fr-FR" sz="1600" dirty="0" smtClean="0"/>
              <a:t>Ils </a:t>
            </a:r>
            <a:r>
              <a:rPr lang="fr-FR" sz="1600" dirty="0"/>
              <a:t>veillent au quotidien à la sécurité des élèves sur le temps scolaires. Ils sont par ailleurs les interlocuteurs des collectivités territoriales. Ils doivent veiller à ce que les personnels travaillant dans les écoles soient parfaitement pris en compte dans le cadre du processus des PPMS.</a:t>
            </a:r>
          </a:p>
          <a:p>
            <a:endParaRPr lang="fr-FR" sz="1000" dirty="0" smtClean="0"/>
          </a:p>
          <a:p>
            <a:r>
              <a:rPr lang="fr-FR" sz="1600" dirty="0"/>
              <a:t>L’organisation des temps péri et extrascolaires est intégrée de manière à garantir la cohérence et la continuité des procédures visant à assurer la sécurité des enfants et des personnels</a:t>
            </a:r>
            <a:r>
              <a:rPr lang="fr-FR" sz="1600" dirty="0" smtClean="0"/>
              <a:t>.</a:t>
            </a:r>
          </a:p>
          <a:p>
            <a:endParaRPr lang="fr-FR" sz="1600" dirty="0"/>
          </a:p>
          <a:p>
            <a:r>
              <a:rPr lang="fr-FR" sz="1600" b="1" dirty="0" smtClean="0"/>
              <a:t>Les consignes </a:t>
            </a:r>
            <a:r>
              <a:rPr lang="fr-FR" sz="1600" b="1" dirty="0"/>
              <a:t>Vigipirate </a:t>
            </a:r>
            <a:r>
              <a:rPr lang="fr-FR" sz="1600" dirty="0" smtClean="0"/>
              <a:t>consistent principalement à:</a:t>
            </a:r>
            <a:endParaRPr lang="fr-FR" sz="1600" dirty="0"/>
          </a:p>
          <a:p>
            <a:pPr marL="109537" indent="0">
              <a:buNone/>
            </a:pPr>
            <a:r>
              <a:rPr lang="fr-FR" sz="1600" dirty="0"/>
              <a:t>•	Renforcer la surveillance des accès aux bâtiments,</a:t>
            </a:r>
          </a:p>
          <a:p>
            <a:pPr marL="109537" indent="0">
              <a:buNone/>
            </a:pPr>
            <a:r>
              <a:rPr lang="fr-FR" sz="1600" dirty="0"/>
              <a:t>•	Contrôler visuellement aléatoirement les sacs,</a:t>
            </a:r>
          </a:p>
          <a:p>
            <a:pPr marL="109537" indent="0">
              <a:buNone/>
            </a:pPr>
            <a:r>
              <a:rPr lang="fr-FR" sz="1600" dirty="0"/>
              <a:t>•	Vérifier l’identité des personnes étrangères à l’établissement.</a:t>
            </a:r>
          </a:p>
          <a:p>
            <a:endParaRPr lang="fr-FR" sz="1600" dirty="0"/>
          </a:p>
        </p:txBody>
      </p:sp>
      <p:sp>
        <p:nvSpPr>
          <p:cNvPr id="3" name="Titre 2"/>
          <p:cNvSpPr>
            <a:spLocks noGrp="1"/>
          </p:cNvSpPr>
          <p:nvPr>
            <p:ph type="title"/>
          </p:nvPr>
        </p:nvSpPr>
        <p:spPr/>
        <p:txBody>
          <a:bodyPr>
            <a:normAutofit/>
          </a:bodyPr>
          <a:lstStyle/>
          <a:p>
            <a:pPr algn="ctr"/>
            <a:r>
              <a:rPr lang="fr-FR" sz="2800" dirty="0" smtClean="0"/>
              <a:t>Vigipirate/PPMS (suite)</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29</a:t>
            </a:fld>
            <a:endParaRPr lang="fr-FR" altLang="fr-FR"/>
          </a:p>
        </p:txBody>
      </p:sp>
    </p:spTree>
    <p:extLst>
      <p:ext uri="{BB962C8B-B14F-4D97-AF65-F5344CB8AC3E}">
        <p14:creationId xmlns:p14="http://schemas.microsoft.com/office/powerpoint/2010/main" val="1792326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141033208"/>
              </p:ext>
            </p:extLst>
          </p:nvPr>
        </p:nvGraphicFramePr>
        <p:xfrm>
          <a:off x="1979613" y="1755775"/>
          <a:ext cx="5307013" cy="2349500"/>
        </p:xfrm>
        <a:graphic>
          <a:graphicData uri="http://schemas.openxmlformats.org/drawingml/2006/table">
            <a:tbl>
              <a:tblPr>
                <a:tableStyleId>{5C22544A-7EE6-4342-B048-85BDC9FD1C3A}</a:tableStyleId>
              </a:tblPr>
              <a:tblGrid>
                <a:gridCol w="2633597"/>
                <a:gridCol w="1336708"/>
                <a:gridCol w="1336708"/>
              </a:tblGrid>
              <a:tr h="948044">
                <a:tc>
                  <a:txBody>
                    <a:bodyPr/>
                    <a:lstStyle/>
                    <a:p>
                      <a:pPr algn="ctr" fontAlgn="ctr"/>
                      <a:r>
                        <a:rPr lang="fr-FR" sz="1400" b="1" u="none" strike="noStrike" dirty="0">
                          <a:effectLst/>
                        </a:rPr>
                        <a:t>ECOLES PRIVEES</a:t>
                      </a:r>
                      <a:endParaRPr lang="fr-FR" sz="1400" b="1" i="0" u="none" strike="noStrike" dirty="0">
                        <a:effectLst/>
                        <a:latin typeface="Times New Roman"/>
                      </a:endParaRPr>
                    </a:p>
                  </a:txBody>
                  <a:tcPr marL="9525" marR="9525" marT="9527" marB="0" anchor="ctr"/>
                </a:tc>
                <a:tc gridSpan="2">
                  <a:txBody>
                    <a:bodyPr/>
                    <a:lstStyle/>
                    <a:p>
                      <a:pPr algn="ctr" fontAlgn="ctr"/>
                      <a:r>
                        <a:rPr lang="fr-FR" sz="1400" b="1" u="none" strike="noStrike" dirty="0">
                          <a:effectLst/>
                        </a:rPr>
                        <a:t> </a:t>
                      </a:r>
                      <a:r>
                        <a:rPr lang="fr-FR" sz="1400" b="1" u="none" strike="noStrike" dirty="0" smtClean="0">
                          <a:effectLst/>
                        </a:rPr>
                        <a:t>EFFECTIFS</a:t>
                      </a:r>
                      <a:endParaRPr lang="fr-FR" sz="1400" b="1" i="0" u="none" strike="noStrike" dirty="0">
                        <a:effectLst/>
                        <a:latin typeface="Times New Roman"/>
                      </a:endParaRPr>
                    </a:p>
                  </a:txBody>
                  <a:tcPr marL="9525" marR="9525" marT="9527" marB="0" anchor="ctr"/>
                </a:tc>
                <a:tc hMerge="1">
                  <a:txBody>
                    <a:bodyPr/>
                    <a:lstStyle/>
                    <a:p>
                      <a:endParaRPr lang="fr-FR"/>
                    </a:p>
                  </a:txBody>
                  <a:tcPr/>
                </a:tc>
              </a:tr>
              <a:tr h="700728">
                <a:tc>
                  <a:txBody>
                    <a:bodyPr/>
                    <a:lstStyle/>
                    <a:p>
                      <a:pPr algn="l" fontAlgn="ctr"/>
                      <a:r>
                        <a:rPr lang="fr-FR" sz="1400" u="none" strike="noStrike">
                          <a:effectLst/>
                        </a:rPr>
                        <a:t>JEAN XXIII</a:t>
                      </a:r>
                      <a:endParaRPr lang="fr-FR" sz="1400" b="0" i="0" u="none" strike="noStrike">
                        <a:effectLst/>
                        <a:latin typeface="Times New Roman"/>
                      </a:endParaRPr>
                    </a:p>
                  </a:txBody>
                  <a:tcPr marL="9525" marR="9525" marT="9527" marB="0" anchor="ctr"/>
                </a:tc>
                <a:tc>
                  <a:txBody>
                    <a:bodyPr/>
                    <a:lstStyle/>
                    <a:p>
                      <a:pPr algn="l" fontAlgn="ctr"/>
                      <a:r>
                        <a:rPr lang="fr-FR" sz="1400" b="1" i="0" u="none" strike="noStrike" dirty="0" smtClean="0">
                          <a:solidFill>
                            <a:schemeClr val="tx1"/>
                          </a:solidFill>
                          <a:effectLst/>
                          <a:latin typeface="Times New Roman"/>
                        </a:rPr>
                        <a:t>60 maternelles</a:t>
                      </a:r>
                    </a:p>
                    <a:p>
                      <a:pPr algn="l" fontAlgn="ctr"/>
                      <a:endParaRPr lang="fr-FR" sz="1400" b="1" i="0" u="none" strike="noStrike" dirty="0">
                        <a:solidFill>
                          <a:schemeClr val="tx1"/>
                        </a:solidFill>
                        <a:effectLst/>
                        <a:latin typeface="Times New Roman"/>
                      </a:endParaRPr>
                    </a:p>
                  </a:txBody>
                  <a:tcPr marL="9525" marR="9525" marT="9527" marB="0" anchor="ctr"/>
                </a:tc>
                <a:tc>
                  <a:txBody>
                    <a:bodyPr/>
                    <a:lstStyle/>
                    <a:p>
                      <a:pPr algn="l" fontAlgn="ctr"/>
                      <a:r>
                        <a:rPr lang="fr-FR" sz="1400" b="1" i="0" u="none" strike="noStrike" dirty="0" smtClean="0">
                          <a:solidFill>
                            <a:schemeClr val="tx1"/>
                          </a:solidFill>
                          <a:effectLst/>
                          <a:latin typeface="Times New Roman"/>
                        </a:rPr>
                        <a:t>169 </a:t>
                      </a:r>
                      <a:r>
                        <a:rPr lang="fr-FR" sz="1400" b="1" i="0" u="none" strike="noStrike" dirty="0" smtClean="0">
                          <a:solidFill>
                            <a:schemeClr val="tx1"/>
                          </a:solidFill>
                          <a:effectLst/>
                          <a:latin typeface="Times New Roman"/>
                        </a:rPr>
                        <a:t>élémentaires</a:t>
                      </a:r>
                    </a:p>
                    <a:p>
                      <a:pPr algn="l" fontAlgn="ctr"/>
                      <a:endParaRPr lang="fr-FR" sz="1400" b="1" i="0" u="none" strike="noStrike" dirty="0">
                        <a:solidFill>
                          <a:schemeClr val="tx1"/>
                        </a:solidFill>
                        <a:effectLst/>
                        <a:latin typeface="Times New Roman"/>
                      </a:endParaRPr>
                    </a:p>
                  </a:txBody>
                  <a:tcPr marL="9525" marR="9525" marT="9527" marB="0" anchor="ctr"/>
                </a:tc>
              </a:tr>
              <a:tr h="700728">
                <a:tc>
                  <a:txBody>
                    <a:bodyPr/>
                    <a:lstStyle/>
                    <a:p>
                      <a:pPr algn="l" fontAlgn="ctr"/>
                      <a:r>
                        <a:rPr lang="fr-FR" sz="1400" u="none" strike="noStrike">
                          <a:effectLst/>
                        </a:rPr>
                        <a:t>Notre Dame de l'Espérance</a:t>
                      </a:r>
                      <a:endParaRPr lang="fr-FR" sz="1400" b="0" i="0" u="none" strike="noStrike">
                        <a:effectLst/>
                        <a:latin typeface="Times New Roman"/>
                      </a:endParaRPr>
                    </a:p>
                  </a:txBody>
                  <a:tcPr marL="9525" marR="9525" marT="9527" marB="0" anchor="ctr"/>
                </a:tc>
                <a:tc>
                  <a:txBody>
                    <a:bodyPr/>
                    <a:lstStyle/>
                    <a:p>
                      <a:pPr algn="l" fontAlgn="ctr"/>
                      <a:endParaRPr lang="fr-FR" sz="1400" b="1" i="0" u="none" strike="noStrike" dirty="0" smtClean="0">
                        <a:solidFill>
                          <a:schemeClr val="tx1"/>
                        </a:solidFill>
                        <a:effectLst/>
                        <a:latin typeface="Times New Roman"/>
                      </a:endParaRPr>
                    </a:p>
                    <a:p>
                      <a:pPr algn="l" fontAlgn="ctr"/>
                      <a:r>
                        <a:rPr lang="fr-FR" sz="1400" b="1" i="0" u="none" strike="noStrike" dirty="0" smtClean="0">
                          <a:solidFill>
                            <a:schemeClr val="tx1"/>
                          </a:solidFill>
                          <a:effectLst/>
                          <a:latin typeface="Times New Roman"/>
                        </a:rPr>
                        <a:t>71 </a:t>
                      </a:r>
                      <a:r>
                        <a:rPr lang="fr-FR" sz="1400" b="1" i="0" u="none" strike="noStrike" dirty="0" smtClean="0">
                          <a:solidFill>
                            <a:schemeClr val="tx1"/>
                          </a:solidFill>
                          <a:effectLst/>
                          <a:latin typeface="Times New Roman"/>
                        </a:rPr>
                        <a:t>maternelles</a:t>
                      </a:r>
                    </a:p>
                    <a:p>
                      <a:pPr algn="l" fontAlgn="ctr"/>
                      <a:endParaRPr lang="fr-FR" sz="1400" b="1" i="0" u="none" strike="noStrike" dirty="0">
                        <a:solidFill>
                          <a:schemeClr val="tx1"/>
                        </a:solidFill>
                        <a:effectLst/>
                        <a:latin typeface="Times New Roman"/>
                      </a:endParaRPr>
                    </a:p>
                  </a:txBody>
                  <a:tcPr marL="9525" marR="9525" marT="9527" marB="0" anchor="ctr"/>
                </a:tc>
                <a:tc>
                  <a:txBody>
                    <a:bodyPr/>
                    <a:lstStyle/>
                    <a:p>
                      <a:pPr algn="l" fontAlgn="ctr"/>
                      <a:r>
                        <a:rPr lang="fr-FR" sz="1400" b="1" i="0" u="none" strike="noStrike" dirty="0" smtClean="0">
                          <a:solidFill>
                            <a:schemeClr val="tx1"/>
                          </a:solidFill>
                          <a:effectLst/>
                          <a:latin typeface="Times New Roman"/>
                        </a:rPr>
                        <a:t>121 </a:t>
                      </a:r>
                      <a:r>
                        <a:rPr lang="fr-FR" sz="1400" b="1" i="0" u="none" strike="noStrike" dirty="0" smtClean="0">
                          <a:solidFill>
                            <a:schemeClr val="tx1"/>
                          </a:solidFill>
                          <a:effectLst/>
                          <a:latin typeface="Times New Roman"/>
                        </a:rPr>
                        <a:t>élémentaires</a:t>
                      </a:r>
                      <a:endParaRPr lang="fr-FR" sz="1400" b="1" i="0" u="none" strike="noStrike" dirty="0">
                        <a:solidFill>
                          <a:schemeClr val="tx1"/>
                        </a:solidFill>
                        <a:effectLst/>
                        <a:latin typeface="Times New Roman"/>
                      </a:endParaRPr>
                    </a:p>
                  </a:txBody>
                  <a:tcPr marL="9525" marR="9525" marT="9527" marB="0" anchor="ctr"/>
                </a:tc>
              </a:tr>
            </a:tbl>
          </a:graphicData>
        </a:graphic>
      </p:graphicFrame>
      <p:sp>
        <p:nvSpPr>
          <p:cNvPr id="3" name="Titre 2"/>
          <p:cNvSpPr>
            <a:spLocks noGrp="1"/>
          </p:cNvSpPr>
          <p:nvPr>
            <p:ph type="title"/>
          </p:nvPr>
        </p:nvSpPr>
        <p:spPr/>
        <p:txBody>
          <a:bodyPr>
            <a:normAutofit fontScale="90000"/>
          </a:bodyPr>
          <a:lstStyle/>
          <a:p>
            <a:pPr algn="ctr">
              <a:defRPr/>
            </a:pPr>
            <a:r>
              <a:rPr lang="fr-FR" dirty="0" smtClean="0"/>
              <a:t>Les écoles privées à Ivry-sur-Seine</a:t>
            </a:r>
            <a:endParaRPr lang="fr-FR" dirty="0"/>
          </a:p>
        </p:txBody>
      </p:sp>
      <p:sp>
        <p:nvSpPr>
          <p:cNvPr id="16401"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7FD5F5A9-D751-409B-B5F8-46C69D08ACDD}" type="slidenum">
              <a:rPr lang="fr-FR" altLang="fr-FR" sz="1000" smtClean="0"/>
              <a:pPr eaLnBrk="1" hangingPunct="1">
                <a:spcBef>
                  <a:spcPct val="0"/>
                </a:spcBef>
                <a:buClrTx/>
                <a:buSzTx/>
                <a:buFontTx/>
                <a:buNone/>
              </a:pPr>
              <a:t>3</a:t>
            </a:fld>
            <a:endParaRPr lang="fr-FR" altLang="fr-FR" sz="10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718645"/>
            <a:ext cx="8229600" cy="4525962"/>
          </a:xfrm>
        </p:spPr>
        <p:txBody>
          <a:bodyPr/>
          <a:lstStyle/>
          <a:p>
            <a:r>
              <a:rPr lang="fr-FR" sz="1600" dirty="0"/>
              <a:t>Lieu d’implantation </a:t>
            </a:r>
            <a:r>
              <a:rPr lang="fr-FR" sz="1600" dirty="0" smtClean="0"/>
              <a:t>: 44 </a:t>
            </a:r>
            <a:r>
              <a:rPr lang="fr-FR" sz="1600" dirty="0"/>
              <a:t>rue Jean-Jacques Rousseau 94200 Ivry-sur-Seine</a:t>
            </a:r>
          </a:p>
          <a:p>
            <a:pPr marL="109537" indent="0">
              <a:buNone/>
            </a:pPr>
            <a:r>
              <a:rPr lang="fr-FR" sz="1600" dirty="0"/>
              <a:t>- Bergerie</a:t>
            </a:r>
          </a:p>
          <a:p>
            <a:pPr>
              <a:buFontTx/>
              <a:buChar char="-"/>
            </a:pPr>
            <a:r>
              <a:rPr lang="fr-FR" sz="1600" dirty="0" smtClean="0"/>
              <a:t>Grange</a:t>
            </a:r>
          </a:p>
          <a:p>
            <a:pPr>
              <a:buFontTx/>
              <a:buChar char="-"/>
            </a:pPr>
            <a:endParaRPr lang="fr-FR" sz="1600" dirty="0"/>
          </a:p>
          <a:p>
            <a:r>
              <a:rPr lang="fr-FR" sz="1600" dirty="0" smtClean="0"/>
              <a:t>Public </a:t>
            </a:r>
            <a:r>
              <a:rPr lang="fr-FR" sz="1600" dirty="0"/>
              <a:t>accueilli (173 adhérents actuellement au 31/10./</a:t>
            </a:r>
            <a:r>
              <a:rPr lang="fr-FR" sz="1600" dirty="0" smtClean="0"/>
              <a:t>2018) : De </a:t>
            </a:r>
            <a:r>
              <a:rPr lang="fr-FR" sz="1600" dirty="0"/>
              <a:t>6 ans à Jeunes </a:t>
            </a:r>
            <a:r>
              <a:rPr lang="fr-FR" sz="1600" dirty="0" smtClean="0"/>
              <a:t>adultes</a:t>
            </a:r>
          </a:p>
          <a:p>
            <a:pPr marL="109537" indent="0">
              <a:buNone/>
            </a:pPr>
            <a:endParaRPr lang="fr-FR" sz="1600" dirty="0"/>
          </a:p>
          <a:p>
            <a:r>
              <a:rPr lang="fr-FR" sz="1600" dirty="0" smtClean="0"/>
              <a:t>Ateliers:  </a:t>
            </a:r>
            <a:r>
              <a:rPr lang="fr-FR" sz="1600" dirty="0"/>
              <a:t>6 ateliers </a:t>
            </a:r>
            <a:r>
              <a:rPr lang="fr-FR" sz="1600" dirty="0" smtClean="0"/>
              <a:t>Théâtre/ </a:t>
            </a:r>
            <a:r>
              <a:rPr lang="fr-FR" sz="1600" dirty="0"/>
              <a:t>2 ateliers </a:t>
            </a:r>
            <a:r>
              <a:rPr lang="fr-FR" sz="1600" dirty="0" smtClean="0"/>
              <a:t>Danse/2 </a:t>
            </a:r>
            <a:r>
              <a:rPr lang="fr-FR" sz="1600" dirty="0"/>
              <a:t>ateliers Accompagnement à la </a:t>
            </a:r>
            <a:r>
              <a:rPr lang="fr-FR" sz="1600" dirty="0" smtClean="0"/>
              <a:t>scolarité/1 </a:t>
            </a:r>
            <a:r>
              <a:rPr lang="fr-FR" sz="1600" dirty="0"/>
              <a:t>atelier « P’tits Artistes </a:t>
            </a:r>
            <a:r>
              <a:rPr lang="fr-FR" sz="1600" dirty="0" smtClean="0"/>
              <a:t>»/1 </a:t>
            </a:r>
            <a:r>
              <a:rPr lang="fr-FR" sz="1600" dirty="0"/>
              <a:t>atelier « P’tits Scientifiques </a:t>
            </a:r>
            <a:r>
              <a:rPr lang="fr-FR" sz="1600" dirty="0" smtClean="0"/>
              <a:t>»</a:t>
            </a:r>
          </a:p>
          <a:p>
            <a:endParaRPr lang="fr-FR" sz="1600" dirty="0"/>
          </a:p>
          <a:p>
            <a:r>
              <a:rPr lang="fr-FR" sz="1600" dirty="0"/>
              <a:t>Taux </a:t>
            </a:r>
            <a:r>
              <a:rPr lang="fr-FR" sz="1600" dirty="0" smtClean="0"/>
              <a:t>encadrement: 1 </a:t>
            </a:r>
            <a:r>
              <a:rPr lang="fr-FR" sz="1600" dirty="0"/>
              <a:t>animateur pour 12 adhérents</a:t>
            </a:r>
            <a:r>
              <a:rPr lang="fr-FR" sz="1600" dirty="0" smtClean="0"/>
              <a:t>.</a:t>
            </a:r>
          </a:p>
          <a:p>
            <a:pPr marL="109537" indent="0">
              <a:buNone/>
            </a:pPr>
            <a:endParaRPr lang="fr-FR" sz="1600" dirty="0"/>
          </a:p>
          <a:p>
            <a:r>
              <a:rPr lang="fr-FR" sz="1600" dirty="0" smtClean="0"/>
              <a:t>Cotisation Annuelle </a:t>
            </a:r>
            <a:r>
              <a:rPr lang="fr-FR" sz="1600" dirty="0"/>
              <a:t>: 25 </a:t>
            </a:r>
            <a:r>
              <a:rPr lang="fr-FR" sz="1600" dirty="0" smtClean="0"/>
              <a:t>€/Cotisations </a:t>
            </a:r>
            <a:r>
              <a:rPr lang="fr-FR" sz="1600" dirty="0"/>
              <a:t>séjours : De 24 à 85 </a:t>
            </a:r>
            <a:r>
              <a:rPr lang="fr-FR" sz="1600" dirty="0" smtClean="0"/>
              <a:t>€Cotisations </a:t>
            </a:r>
            <a:r>
              <a:rPr lang="fr-FR" sz="1600" dirty="0"/>
              <a:t>séjours Solidarité Internationale : De 200€ à 250</a:t>
            </a:r>
            <a:r>
              <a:rPr lang="fr-FR" sz="1600" dirty="0" smtClean="0"/>
              <a:t>€</a:t>
            </a:r>
          </a:p>
          <a:p>
            <a:pPr marL="109537" indent="0">
              <a:buNone/>
            </a:pPr>
            <a:endParaRPr lang="fr-FR" sz="16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30</a:t>
            </a:fld>
            <a:endParaRPr lang="fr-FR" altLang="fr-F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8822" y="85389"/>
            <a:ext cx="2778825" cy="1372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rot="850676">
            <a:off x="6398860" y="328421"/>
            <a:ext cx="2133749" cy="1200329"/>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fr-FR" b="1" dirty="0" smtClean="0"/>
              <a:t>Partenariat sous convention pluriannuelle et partenaire du CEJ</a:t>
            </a:r>
            <a:endParaRPr lang="fr-FR" b="1" dirty="0"/>
          </a:p>
        </p:txBody>
      </p:sp>
    </p:spTree>
    <p:extLst>
      <p:ext uri="{BB962C8B-B14F-4D97-AF65-F5344CB8AC3E}">
        <p14:creationId xmlns:p14="http://schemas.microsoft.com/office/powerpoint/2010/main" val="897504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70499"/>
            <a:ext cx="4637314" cy="5153232"/>
          </a:xfrm>
        </p:spPr>
        <p:txBody>
          <a:bodyPr/>
          <a:lstStyle/>
          <a:p>
            <a:pPr marL="109537" indent="0">
              <a:buNone/>
            </a:pPr>
            <a:r>
              <a:rPr lang="fr-FR" sz="1800" b="1" dirty="0" smtClean="0"/>
              <a:t>Objectifs</a:t>
            </a:r>
          </a:p>
          <a:p>
            <a:pPr marL="109537" indent="0">
              <a:buNone/>
            </a:pPr>
            <a:endParaRPr lang="fr-FR" sz="1000" dirty="0"/>
          </a:p>
          <a:p>
            <a:pPr marL="109537" indent="0">
              <a:buNone/>
            </a:pPr>
            <a:r>
              <a:rPr lang="fr-FR" sz="1400" dirty="0"/>
              <a:t>1. </a:t>
            </a:r>
            <a:r>
              <a:rPr lang="fr-FR" sz="1400" b="1" dirty="0"/>
              <a:t>Favoriser l’accès aux loisirs et à la culture</a:t>
            </a:r>
          </a:p>
          <a:p>
            <a:pPr marL="109537" indent="0">
              <a:buNone/>
            </a:pPr>
            <a:r>
              <a:rPr lang="fr-FR" sz="1400" dirty="0"/>
              <a:t>- En proposant des actions diversifiées</a:t>
            </a:r>
          </a:p>
          <a:p>
            <a:pPr marL="109537" indent="0">
              <a:buNone/>
            </a:pPr>
            <a:r>
              <a:rPr lang="fr-FR" sz="1400" dirty="0"/>
              <a:t>- En encourageant la créativité et le développement intellectuel</a:t>
            </a:r>
          </a:p>
          <a:p>
            <a:pPr marL="109537" indent="0">
              <a:buNone/>
            </a:pPr>
            <a:r>
              <a:rPr lang="fr-FR" sz="1400" dirty="0"/>
              <a:t>- En promouvant les pratiques artistiques et sportives</a:t>
            </a:r>
          </a:p>
          <a:p>
            <a:pPr marL="109537" indent="0">
              <a:buNone/>
            </a:pPr>
            <a:r>
              <a:rPr lang="fr-FR" sz="1400" dirty="0"/>
              <a:t>2. </a:t>
            </a:r>
            <a:r>
              <a:rPr lang="fr-FR" sz="1400" b="1" dirty="0"/>
              <a:t>Encourager la solidarité</a:t>
            </a:r>
          </a:p>
          <a:p>
            <a:pPr marL="109537" indent="0">
              <a:buNone/>
            </a:pPr>
            <a:r>
              <a:rPr lang="fr-FR" sz="1400" dirty="0"/>
              <a:t>- En favorisant différents moyens d’expression</a:t>
            </a:r>
          </a:p>
          <a:p>
            <a:pPr marL="109537" indent="0">
              <a:buNone/>
            </a:pPr>
            <a:r>
              <a:rPr lang="fr-FR" sz="1400" dirty="0"/>
              <a:t>- En créant des échanges entre chaque acteur du projet</a:t>
            </a:r>
          </a:p>
          <a:p>
            <a:pPr marL="109537" indent="0">
              <a:buNone/>
            </a:pPr>
            <a:r>
              <a:rPr lang="fr-FR" sz="1400" dirty="0"/>
              <a:t>- En véhiculant des valeurs universelles comme l'entraide, le partage et l'unité</a:t>
            </a:r>
          </a:p>
          <a:p>
            <a:pPr marL="109537" indent="0">
              <a:buNone/>
            </a:pPr>
            <a:r>
              <a:rPr lang="fr-FR" sz="1400" dirty="0"/>
              <a:t>3. </a:t>
            </a:r>
            <a:r>
              <a:rPr lang="fr-FR" sz="1400" b="1" dirty="0"/>
              <a:t>Développer la citoyenneté</a:t>
            </a:r>
          </a:p>
          <a:p>
            <a:pPr marL="109537" indent="0">
              <a:buNone/>
            </a:pPr>
            <a:r>
              <a:rPr lang="fr-FR" sz="1400" dirty="0"/>
              <a:t>- En stimulant l’esprit critique</a:t>
            </a:r>
          </a:p>
          <a:p>
            <a:pPr marL="109537" indent="0">
              <a:buNone/>
            </a:pPr>
            <a:r>
              <a:rPr lang="fr-FR" sz="1400" dirty="0"/>
              <a:t>- En incitant les responsabilités et la prise de décision</a:t>
            </a:r>
          </a:p>
          <a:p>
            <a:pPr marL="109537" indent="0">
              <a:buNone/>
            </a:pPr>
            <a:r>
              <a:rPr lang="fr-FR" sz="1400" dirty="0" smtClean="0"/>
              <a:t>- En </a:t>
            </a:r>
            <a:r>
              <a:rPr lang="fr-FR" sz="1400" dirty="0"/>
              <a:t>participant aux différentes initiatives du </a:t>
            </a:r>
            <a:r>
              <a:rPr lang="fr-FR" sz="1400" dirty="0" smtClean="0"/>
              <a:t>territoire</a:t>
            </a:r>
          </a:p>
          <a:p>
            <a:pPr marL="109537" indent="0">
              <a:buNone/>
            </a:pPr>
            <a:endParaRPr lang="fr-FR" sz="1600" dirty="0" smtClean="0"/>
          </a:p>
          <a:p>
            <a:pPr marL="109537" indent="0">
              <a:buNone/>
            </a:pPr>
            <a:endParaRPr lang="fr-FR" sz="1800" dirty="0" smtClean="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31</a:t>
            </a:fld>
            <a:endParaRPr lang="fr-FR" altLang="fr-F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1319" y="63259"/>
            <a:ext cx="2553195" cy="1052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5260769" y="610133"/>
            <a:ext cx="3550722" cy="6340197"/>
          </a:xfrm>
          <a:prstGeom prst="rect">
            <a:avLst/>
          </a:prstGeom>
          <a:noFill/>
        </p:spPr>
        <p:txBody>
          <a:bodyPr wrap="square" rtlCol="0">
            <a:spAutoFit/>
          </a:bodyPr>
          <a:lstStyle/>
          <a:p>
            <a:r>
              <a:rPr lang="fr-FR" b="1" dirty="0"/>
              <a:t>Critères </a:t>
            </a:r>
            <a:r>
              <a:rPr lang="fr-FR" b="1" dirty="0" smtClean="0"/>
              <a:t>d’évaluation</a:t>
            </a:r>
          </a:p>
          <a:p>
            <a:endParaRPr lang="fr-FR" sz="1000" b="1" dirty="0"/>
          </a:p>
          <a:p>
            <a:r>
              <a:rPr lang="fr-FR" sz="1400" dirty="0" smtClean="0"/>
              <a:t>-Tout </a:t>
            </a:r>
            <a:r>
              <a:rPr lang="fr-FR" sz="1400" dirty="0"/>
              <a:t>d'abord, </a:t>
            </a:r>
            <a:r>
              <a:rPr lang="fr-FR" sz="1400" dirty="0" smtClean="0"/>
              <a:t>l’association prépare la </a:t>
            </a:r>
            <a:r>
              <a:rPr lang="fr-FR" sz="1400" dirty="0"/>
              <a:t>coordination de </a:t>
            </a:r>
            <a:r>
              <a:rPr lang="fr-FR" sz="1400" dirty="0" smtClean="0"/>
              <a:t>l‘initiative </a:t>
            </a:r>
            <a:r>
              <a:rPr lang="fr-FR" sz="1400" dirty="0"/>
              <a:t>dans le but de préparer un contenu solide d'entrée en matière ; </a:t>
            </a:r>
            <a:r>
              <a:rPr lang="fr-FR" sz="1400" dirty="0" smtClean="0"/>
              <a:t>sont travaillés l'approche</a:t>
            </a:r>
            <a:r>
              <a:rPr lang="fr-FR" sz="1400" dirty="0"/>
              <a:t>, le contenu et le </a:t>
            </a:r>
            <a:r>
              <a:rPr lang="fr-FR" sz="1400" dirty="0" smtClean="0"/>
              <a:t>déroulement de l’action.</a:t>
            </a:r>
          </a:p>
          <a:p>
            <a:endParaRPr lang="fr-FR" sz="1000" dirty="0"/>
          </a:p>
          <a:p>
            <a:r>
              <a:rPr lang="fr-FR" sz="1400" dirty="0" smtClean="0"/>
              <a:t>-A la suite des ateliers, sont instaurés des temps </a:t>
            </a:r>
            <a:r>
              <a:rPr lang="fr-FR" sz="1400" dirty="0"/>
              <a:t>d'échange </a:t>
            </a:r>
            <a:r>
              <a:rPr lang="fr-FR" sz="1400" dirty="0" smtClean="0"/>
              <a:t>avec les </a:t>
            </a:r>
            <a:r>
              <a:rPr lang="fr-FR" sz="1400" dirty="0"/>
              <a:t>jeunes </a:t>
            </a:r>
            <a:r>
              <a:rPr lang="fr-FR" sz="1400" dirty="0" smtClean="0"/>
              <a:t>sur </a:t>
            </a:r>
            <a:r>
              <a:rPr lang="fr-FR" sz="1400" dirty="0"/>
              <a:t>leurs </a:t>
            </a:r>
            <a:r>
              <a:rPr lang="fr-FR" sz="1400" dirty="0" smtClean="0"/>
              <a:t>impressions, </a:t>
            </a:r>
            <a:r>
              <a:rPr lang="fr-FR" sz="1400" dirty="0"/>
              <a:t>leurs réactions </a:t>
            </a:r>
            <a:r>
              <a:rPr lang="fr-FR" sz="1400" dirty="0" smtClean="0"/>
              <a:t>afin </a:t>
            </a:r>
            <a:r>
              <a:rPr lang="fr-FR" sz="1400" dirty="0"/>
              <a:t>de parfaire les ateliers suivants</a:t>
            </a:r>
            <a:r>
              <a:rPr lang="fr-FR" sz="1400" dirty="0" smtClean="0"/>
              <a:t>.</a:t>
            </a:r>
          </a:p>
          <a:p>
            <a:endParaRPr lang="fr-FR" sz="1000" dirty="0"/>
          </a:p>
          <a:p>
            <a:r>
              <a:rPr lang="fr-FR" sz="1400" dirty="0" smtClean="0"/>
              <a:t>-Enfin</a:t>
            </a:r>
            <a:r>
              <a:rPr lang="fr-FR" sz="1400" dirty="0"/>
              <a:t>, les animateurs et intervenants se réunissent de manière hebdomadaire </a:t>
            </a:r>
            <a:r>
              <a:rPr lang="fr-FR" sz="1400" dirty="0" smtClean="0"/>
              <a:t>durant toute </a:t>
            </a:r>
            <a:r>
              <a:rPr lang="fr-FR" sz="1400" dirty="0"/>
              <a:t>la durée de l'action afin d'adapter chaque atelier au public après </a:t>
            </a:r>
            <a:r>
              <a:rPr lang="fr-FR" sz="1400" dirty="0" smtClean="0"/>
              <a:t>recueil de </a:t>
            </a:r>
            <a:r>
              <a:rPr lang="fr-FR" sz="1400" dirty="0"/>
              <a:t>leurs </a:t>
            </a:r>
            <a:r>
              <a:rPr lang="fr-FR" sz="1400" dirty="0" smtClean="0"/>
              <a:t>suggestions.</a:t>
            </a:r>
          </a:p>
          <a:p>
            <a:r>
              <a:rPr lang="fr-FR" sz="1400" dirty="0" smtClean="0"/>
              <a:t>Un </a:t>
            </a:r>
            <a:r>
              <a:rPr lang="fr-FR" sz="1400" dirty="0"/>
              <a:t>bilan de l'action </a:t>
            </a:r>
            <a:r>
              <a:rPr lang="fr-FR" sz="1400" dirty="0" smtClean="0"/>
              <a:t>est également réalisé.</a:t>
            </a:r>
          </a:p>
          <a:p>
            <a:endParaRPr lang="fr-FR" sz="1000" dirty="0"/>
          </a:p>
          <a:p>
            <a:r>
              <a:rPr lang="fr-FR" sz="1400" dirty="0" smtClean="0"/>
              <a:t>-Des outils </a:t>
            </a:r>
            <a:r>
              <a:rPr lang="fr-FR" sz="1400" dirty="0"/>
              <a:t>pédagogiques (grilles d'évaluation, fiches présence, questionnaires, cahiers de suivi) </a:t>
            </a:r>
            <a:r>
              <a:rPr lang="fr-FR" sz="1400" dirty="0" smtClean="0"/>
              <a:t>sont utilisés pour </a:t>
            </a:r>
            <a:r>
              <a:rPr lang="fr-FR" sz="1400" dirty="0"/>
              <a:t>effectuer </a:t>
            </a:r>
            <a:r>
              <a:rPr lang="fr-FR" sz="1400" dirty="0" smtClean="0"/>
              <a:t>les </a:t>
            </a:r>
            <a:r>
              <a:rPr lang="fr-FR" sz="1400" dirty="0"/>
              <a:t>évaluations qualitatives et quantitatives du projet mené et constituer le bilan global de l'action.</a:t>
            </a:r>
          </a:p>
        </p:txBody>
      </p:sp>
    </p:spTree>
    <p:extLst>
      <p:ext uri="{BB962C8B-B14F-4D97-AF65-F5344CB8AC3E}">
        <p14:creationId xmlns:p14="http://schemas.microsoft.com/office/powerpoint/2010/main" val="193572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ctr">
              <a:defRPr/>
            </a:pPr>
            <a:endParaRPr lang="fr-FR" sz="4400" b="1" dirty="0" smtClean="0"/>
          </a:p>
          <a:p>
            <a:pPr marL="109537" indent="0" algn="ctr">
              <a:buFont typeface="Wingdings 3" pitchFamily="18" charset="2"/>
              <a:buNone/>
              <a:defRPr/>
            </a:pPr>
            <a:r>
              <a:rPr lang="fr-FR" sz="4400" b="1" dirty="0" smtClean="0"/>
              <a:t>Les effectifs scolaires, </a:t>
            </a:r>
          </a:p>
          <a:p>
            <a:pPr marL="109537" indent="0" algn="ctr">
              <a:buFont typeface="Wingdings 3" pitchFamily="18" charset="2"/>
              <a:buNone/>
              <a:defRPr/>
            </a:pPr>
            <a:r>
              <a:rPr lang="fr-FR" sz="4400" b="1" dirty="0" smtClean="0"/>
              <a:t>péri et extra-scolaires</a:t>
            </a:r>
          </a:p>
        </p:txBody>
      </p:sp>
      <p:sp>
        <p:nvSpPr>
          <p:cNvPr id="17411"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2438E4FB-D615-4CAA-B7C1-9FF5E1DA98B2}" type="slidenum">
              <a:rPr lang="fr-FR" altLang="fr-FR" sz="1000" smtClean="0"/>
              <a:pPr eaLnBrk="1" hangingPunct="1">
                <a:spcBef>
                  <a:spcPct val="0"/>
                </a:spcBef>
                <a:buClrTx/>
                <a:buSzTx/>
                <a:buFontTx/>
                <a:buNone/>
              </a:pPr>
              <a:t>4</a:t>
            </a:fld>
            <a:endParaRPr lang="fr-FR" altLang="fr-FR" sz="1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00026" y="171449"/>
            <a:ext cx="8582024" cy="1209675"/>
          </a:xfrm>
        </p:spPr>
        <p:txBody>
          <a:bodyPr>
            <a:noAutofit/>
          </a:bodyPr>
          <a:lstStyle/>
          <a:p>
            <a:pPr algn="ctr">
              <a:defRPr/>
            </a:pPr>
            <a:r>
              <a:rPr lang="fr-FR" sz="3200" dirty="0" smtClean="0"/>
              <a:t>Les effectifs scolaires en élémentaire </a:t>
            </a:r>
            <a:r>
              <a:rPr lang="fr-FR" sz="3200" dirty="0" smtClean="0">
                <a:solidFill>
                  <a:schemeClr val="tx1"/>
                </a:solidFill>
              </a:rPr>
              <a:t>2018-2019</a:t>
            </a:r>
            <a:endParaRPr lang="fr-FR" sz="1600" dirty="0">
              <a:solidFill>
                <a:schemeClr val="tx1"/>
              </a:solidFill>
            </a:endParaRPr>
          </a:p>
        </p:txBody>
      </p:sp>
      <p:sp>
        <p:nvSpPr>
          <p:cNvPr id="19551"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ea typeface="MS PGothic" pitchFamily="34" charset="-128"/>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ea typeface="MS PGothic" pitchFamily="34" charset="-128"/>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ea typeface="MS PGothic" pitchFamily="34" charset="-128"/>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ea typeface="MS PGothic" pitchFamily="34" charset="-128"/>
              </a:defRPr>
            </a:lvl4pPr>
            <a:lvl5pPr marL="2057400" indent="-228600" eaLnBrk="0" hangingPunct="0">
              <a:spcBef>
                <a:spcPts val="350"/>
              </a:spcBef>
              <a:buClr>
                <a:schemeClr val="accent2"/>
              </a:buClr>
              <a:buFont typeface="Wingdings 2" pitchFamily="18" charset="2"/>
              <a:buChar char=""/>
              <a:defRPr sz="2000">
                <a:solidFill>
                  <a:schemeClr val="tx1"/>
                </a:solidFill>
                <a:latin typeface="Lucida Sans Unicode" pitchFamily="34" charset="0"/>
                <a:ea typeface="MS PGothic" pitchFamily="34" charset="-128"/>
              </a:defRPr>
            </a:lvl5pPr>
            <a:lvl6pPr marL="25146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6pPr>
            <a:lvl7pPr marL="29718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7pPr>
            <a:lvl8pPr marL="34290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8pPr>
            <a:lvl9pPr marL="3886200" indent="-228600" defTabSz="457200" eaLnBrk="0" fontAlgn="base" hangingPunct="0">
              <a:spcBef>
                <a:spcPts val="350"/>
              </a:spcBef>
              <a:spcAft>
                <a:spcPct val="0"/>
              </a:spcAft>
              <a:buClr>
                <a:schemeClr val="accent2"/>
              </a:buClr>
              <a:buFont typeface="Wingdings 2" pitchFamily="18" charset="2"/>
              <a:buChar char=""/>
              <a:defRPr sz="2000">
                <a:solidFill>
                  <a:schemeClr val="tx1"/>
                </a:solidFill>
                <a:latin typeface="Lucida Sans Unicode" pitchFamily="34" charset="0"/>
                <a:ea typeface="MS PGothic" pitchFamily="34" charset="-128"/>
              </a:defRPr>
            </a:lvl9pPr>
          </a:lstStyle>
          <a:p>
            <a:pPr eaLnBrk="1" hangingPunct="1">
              <a:spcBef>
                <a:spcPct val="0"/>
              </a:spcBef>
              <a:buClrTx/>
              <a:buSzTx/>
              <a:buFontTx/>
              <a:buNone/>
            </a:pPr>
            <a:fld id="{78D23A34-E2B4-4502-B2C7-F763CA9FBC98}" type="slidenum">
              <a:rPr lang="fr-FR" altLang="fr-FR" sz="1000" smtClean="0"/>
              <a:pPr eaLnBrk="1" hangingPunct="1">
                <a:spcBef>
                  <a:spcPct val="0"/>
                </a:spcBef>
                <a:buClrTx/>
                <a:buSzTx/>
                <a:buFontTx/>
                <a:buNone/>
              </a:pPr>
              <a:t>5</a:t>
            </a:fld>
            <a:endParaRPr lang="fr-FR" altLang="fr-FR" sz="1000" smtClean="0"/>
          </a:p>
        </p:txBody>
      </p:sp>
      <p:sp>
        <p:nvSpPr>
          <p:cNvPr id="2" name="Espace réservé du contenu 1"/>
          <p:cNvSpPr>
            <a:spLocks noGrp="1"/>
          </p:cNvSpPr>
          <p:nvPr>
            <p:ph idx="1"/>
          </p:nvPr>
        </p:nvSpPr>
        <p:spPr/>
        <p:txBody>
          <a:bodyPr/>
          <a:lstStyle/>
          <a:p>
            <a:r>
              <a:rPr lang="fr-FR" dirty="0" smtClean="0"/>
              <a:t>En élémentaire 155 classes sur l’ensemble de la ville dont 3 ULIS (</a:t>
            </a:r>
            <a:r>
              <a:rPr lang="fr-FR" dirty="0" err="1" smtClean="0"/>
              <a:t>G.Môquet</a:t>
            </a:r>
            <a:r>
              <a:rPr lang="fr-FR" dirty="0" smtClean="0"/>
              <a:t>, </a:t>
            </a:r>
            <a:r>
              <a:rPr lang="fr-FR" dirty="0" err="1" smtClean="0"/>
              <a:t>P.Langevin</a:t>
            </a:r>
            <a:r>
              <a:rPr lang="fr-FR" dirty="0" smtClean="0"/>
              <a:t>, </a:t>
            </a:r>
            <a:r>
              <a:rPr lang="fr-FR" dirty="0" err="1" smtClean="0"/>
              <a:t>J.Solomon</a:t>
            </a:r>
            <a:r>
              <a:rPr lang="fr-FR" dirty="0" smtClean="0"/>
              <a:t>) et 5 UPE2A.</a:t>
            </a:r>
          </a:p>
          <a:p>
            <a:endParaRPr lang="fr-FR" dirty="0"/>
          </a:p>
          <a:p>
            <a:r>
              <a:rPr lang="fr-FR" dirty="0" smtClean="0"/>
              <a:t>En maternelle 105 classes sur l’ensemble de la ville dont 5 pôles – 3 ans.</a:t>
            </a:r>
            <a:endParaRPr lang="fr-FR" dirty="0"/>
          </a:p>
        </p:txBody>
      </p:sp>
    </p:spTree>
    <p:extLst>
      <p:ext uri="{BB962C8B-B14F-4D97-AF65-F5344CB8AC3E}">
        <p14:creationId xmlns:p14="http://schemas.microsoft.com/office/powerpoint/2010/main" val="746553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sz="2400" dirty="0" smtClean="0"/>
              <a:t>Fréquentation journalière des accueils péri et extrascolaires </a:t>
            </a:r>
            <a:r>
              <a:rPr lang="fr-FR" sz="2400" dirty="0" smtClean="0"/>
              <a:t>rentrées scolaires de </a:t>
            </a:r>
            <a:r>
              <a:rPr lang="fr-FR" sz="2200" dirty="0" smtClean="0"/>
              <a:t>2014 à 2018</a:t>
            </a:r>
            <a:endParaRPr lang="fr-FR" sz="22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6</a:t>
            </a:fld>
            <a:endParaRPr lang="fr-FR" altLang="fr-F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792489597"/>
              </p:ext>
            </p:extLst>
          </p:nvPr>
        </p:nvGraphicFramePr>
        <p:xfrm>
          <a:off x="178130" y="1386486"/>
          <a:ext cx="8835697" cy="4371708"/>
        </p:xfrm>
        <a:graphic>
          <a:graphicData uri="http://schemas.openxmlformats.org/drawingml/2006/table">
            <a:tbl>
              <a:tblPr>
                <a:tableStyleId>{5C22544A-7EE6-4342-B048-85BDC9FD1C3A}</a:tableStyleId>
              </a:tblPr>
              <a:tblGrid>
                <a:gridCol w="944997"/>
                <a:gridCol w="895678"/>
                <a:gridCol w="795647"/>
                <a:gridCol w="855023"/>
                <a:gridCol w="1319508"/>
                <a:gridCol w="913053"/>
                <a:gridCol w="866899"/>
                <a:gridCol w="961901"/>
                <a:gridCol w="1282991"/>
              </a:tblGrid>
              <a:tr h="700246">
                <a:tc>
                  <a:txBody>
                    <a:bodyPr/>
                    <a:lstStyle/>
                    <a:p>
                      <a:pPr algn="ctr" fontAlgn="ctr"/>
                      <a:endParaRPr lang="fr-FR" sz="1200" b="1" i="0" u="none" strike="noStrike" dirty="0">
                        <a:solidFill>
                          <a:srgbClr val="000000"/>
                        </a:solidFill>
                        <a:effectLst/>
                        <a:latin typeface="Times New Roman"/>
                      </a:endParaRPr>
                    </a:p>
                  </a:txBody>
                  <a:tcPr marL="9525" marR="9525" marT="9525" marB="0" anchor="ctr"/>
                </a:tc>
                <a:tc gridSpan="4">
                  <a:txBody>
                    <a:bodyPr/>
                    <a:lstStyle/>
                    <a:p>
                      <a:pPr algn="ctr" fontAlgn="ctr"/>
                      <a:r>
                        <a:rPr lang="fr-FR" sz="1200" b="1" u="none" strike="noStrike" dirty="0">
                          <a:effectLst/>
                        </a:rPr>
                        <a:t>maternelle </a:t>
                      </a:r>
                      <a:endParaRPr lang="fr-FR" sz="1200" b="1" i="0" u="none" strike="noStrike" dirty="0">
                        <a:solidFill>
                          <a:srgbClr val="000000"/>
                        </a:solidFill>
                        <a:effectLst/>
                        <a:latin typeface="Times New Roman"/>
                      </a:endParaRPr>
                    </a:p>
                  </a:txBody>
                  <a:tcPr marL="9525" marR="9525" marT="9525" marB="0" anchor="ctr"/>
                </a:tc>
                <a:tc hMerge="1">
                  <a:txBody>
                    <a:bodyPr/>
                    <a:lstStyle/>
                    <a:p>
                      <a:endParaRPr lang="fr-FR"/>
                    </a:p>
                  </a:txBody>
                  <a:tcPr/>
                </a:tc>
                <a:tc hMerge="1">
                  <a:txBody>
                    <a:bodyPr/>
                    <a:lstStyle/>
                    <a:p>
                      <a:endParaRPr lang="fr-FR"/>
                    </a:p>
                  </a:txBody>
                  <a:tcPr/>
                </a:tc>
                <a:tc hMerge="1">
                  <a:txBody>
                    <a:bodyPr/>
                    <a:lstStyle/>
                    <a:p>
                      <a:pPr algn="ctr" fontAlgn="ctr"/>
                      <a:endParaRPr lang="fr-FR" sz="1200" b="1" i="0" u="none" strike="noStrike" dirty="0">
                        <a:solidFill>
                          <a:srgbClr val="000000"/>
                        </a:solidFill>
                        <a:effectLst/>
                        <a:latin typeface="Times New Roman"/>
                      </a:endParaRPr>
                    </a:p>
                  </a:txBody>
                  <a:tcPr marL="9525" marR="9525" marT="9525" marB="0" anchor="ctr"/>
                </a:tc>
                <a:tc gridSpan="4">
                  <a:txBody>
                    <a:bodyPr/>
                    <a:lstStyle/>
                    <a:p>
                      <a:pPr algn="ctr" fontAlgn="ctr"/>
                      <a:r>
                        <a:rPr lang="fr-FR" sz="1200" b="1" u="none" strike="noStrike" dirty="0">
                          <a:effectLst/>
                        </a:rPr>
                        <a:t>élémentaire</a:t>
                      </a:r>
                      <a:endParaRPr lang="fr-FR" sz="1200" b="1" i="0" u="none" strike="noStrike" dirty="0">
                        <a:solidFill>
                          <a:srgbClr val="000000"/>
                        </a:solidFill>
                        <a:effectLst/>
                        <a:latin typeface="Times New Roman"/>
                      </a:endParaRPr>
                    </a:p>
                  </a:txBody>
                  <a:tcPr marL="9525" marR="9525" marT="9525" marB="0" anchor="ctr"/>
                </a:tc>
                <a:tc hMerge="1">
                  <a:txBody>
                    <a:bodyPr/>
                    <a:lstStyle/>
                    <a:p>
                      <a:endParaRPr lang="fr-FR"/>
                    </a:p>
                  </a:txBody>
                  <a:tcPr/>
                </a:tc>
                <a:tc hMerge="1">
                  <a:txBody>
                    <a:bodyPr/>
                    <a:lstStyle/>
                    <a:p>
                      <a:endParaRPr lang="fr-FR"/>
                    </a:p>
                  </a:txBody>
                  <a:tcPr/>
                </a:tc>
                <a:tc hMerge="1">
                  <a:txBody>
                    <a:bodyPr/>
                    <a:lstStyle/>
                    <a:p>
                      <a:pPr algn="ctr" fontAlgn="ctr"/>
                      <a:endParaRPr lang="fr-FR" sz="1200" b="1" i="0" u="none" strike="noStrike" dirty="0">
                        <a:solidFill>
                          <a:srgbClr val="000000"/>
                        </a:solidFill>
                        <a:effectLst/>
                        <a:latin typeface="Times New Roman"/>
                      </a:endParaRPr>
                    </a:p>
                  </a:txBody>
                  <a:tcPr marL="9525" marR="9525" marT="9525" marB="0" anchor="ctr"/>
                </a:tc>
              </a:tr>
              <a:tr h="1063513">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fr-FR" sz="1100" b="1" u="none" strike="noStrike" dirty="0" smtClean="0">
                          <a:effectLst/>
                        </a:rPr>
                        <a:t>moyenne de fréquentation/ jour</a:t>
                      </a:r>
                      <a:endParaRPr lang="fr-FR" sz="1100" b="1" i="0" u="none" strike="noStrike" dirty="0" smtClean="0">
                        <a:solidFill>
                          <a:srgbClr val="000000"/>
                        </a:solidFill>
                        <a:effectLst/>
                        <a:latin typeface="Times New Roman"/>
                      </a:endParaRPr>
                    </a:p>
                    <a:p>
                      <a:pPr algn="ctr" fontAlgn="ctr"/>
                      <a:r>
                        <a:rPr lang="fr-FR" sz="1100" b="1" u="none" strike="noStrike" dirty="0">
                          <a:effectLst/>
                        </a:rPr>
                        <a:t> </a:t>
                      </a:r>
                      <a:endParaRPr lang="fr-FR" sz="1100" b="1" i="0" u="none" strike="noStrike" dirty="0">
                        <a:solidFill>
                          <a:srgbClr val="000000"/>
                        </a:solidFill>
                        <a:effectLst/>
                        <a:latin typeface="Times New Roman"/>
                      </a:endParaRPr>
                    </a:p>
                  </a:txBody>
                  <a:tcPr marL="9525" marR="9525" marT="9525" marB="0" anchor="ctr"/>
                </a:tc>
                <a:tc>
                  <a:txBody>
                    <a:bodyPr/>
                    <a:lstStyle/>
                    <a:p>
                      <a:pPr algn="ctr" fontAlgn="ctr"/>
                      <a:r>
                        <a:rPr lang="fr-FR" sz="1050" b="1" u="none" strike="noStrike" dirty="0" smtClean="0">
                          <a:effectLst/>
                        </a:rPr>
                        <a:t>2015/2016</a:t>
                      </a:r>
                      <a:endParaRPr lang="fr-FR" sz="1050" b="1" i="0" u="none" strike="noStrike" dirty="0">
                        <a:solidFill>
                          <a:srgbClr val="000000"/>
                        </a:solidFill>
                        <a:effectLst/>
                        <a:latin typeface="Times New Roman"/>
                      </a:endParaRPr>
                    </a:p>
                  </a:txBody>
                  <a:tcPr marL="9525" marR="9525" marT="9525" marB="0" anchor="ctr"/>
                </a:tc>
                <a:tc>
                  <a:txBody>
                    <a:bodyPr/>
                    <a:lstStyle/>
                    <a:p>
                      <a:pPr algn="ctr" fontAlgn="ctr"/>
                      <a:r>
                        <a:rPr lang="fr-FR" sz="1050" b="1" u="none" strike="noStrike" dirty="0" smtClean="0">
                          <a:solidFill>
                            <a:schemeClr val="tx1"/>
                          </a:solidFill>
                          <a:effectLst/>
                        </a:rPr>
                        <a:t>2016/2017</a:t>
                      </a:r>
                      <a:endParaRPr lang="fr-FR" sz="1050" b="1" i="0" u="none" strike="noStrike" dirty="0">
                        <a:solidFill>
                          <a:schemeClr val="tx1"/>
                        </a:solidFill>
                        <a:effectLst/>
                        <a:latin typeface="Times New Roman"/>
                      </a:endParaRPr>
                    </a:p>
                  </a:txBody>
                  <a:tcPr marL="9525" marR="9525" marT="9525" marB="0" anchor="ctr"/>
                </a:tc>
                <a:tc>
                  <a:txBody>
                    <a:bodyPr/>
                    <a:lstStyle/>
                    <a:p>
                      <a:pPr algn="ctr" fontAlgn="ctr"/>
                      <a:r>
                        <a:rPr lang="fr-FR" sz="1050" b="1" i="0" u="none" strike="noStrike" dirty="0" smtClean="0">
                          <a:solidFill>
                            <a:schemeClr val="tx1"/>
                          </a:solidFill>
                          <a:effectLst/>
                          <a:latin typeface="+mn-lt"/>
                        </a:rPr>
                        <a:t>2017-2018</a:t>
                      </a:r>
                      <a:endParaRPr lang="fr-FR" sz="1050" b="1" i="0" u="none" strike="noStrike" dirty="0">
                        <a:solidFill>
                          <a:schemeClr val="tx1"/>
                        </a:solidFill>
                        <a:effectLst/>
                        <a:latin typeface="+mn-lt"/>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2018 - 2019</a:t>
                      </a:r>
                      <a:endParaRPr lang="fr-FR" sz="1100" b="1" i="0" u="none" strike="noStrike" dirty="0">
                        <a:solidFill>
                          <a:srgbClr val="FF0000"/>
                        </a:solidFill>
                        <a:effectLst/>
                        <a:latin typeface="Times New Roman"/>
                      </a:endParaRPr>
                    </a:p>
                  </a:txBody>
                  <a:tcPr marL="9525" marR="9525" marT="9525" marB="0" anchor="ctr"/>
                </a:tc>
                <a:tc>
                  <a:txBody>
                    <a:bodyPr/>
                    <a:lstStyle/>
                    <a:p>
                      <a:pPr algn="ctr" fontAlgn="ctr"/>
                      <a:r>
                        <a:rPr lang="fr-FR" sz="1050" b="1" u="none" strike="noStrike" dirty="0" smtClean="0">
                          <a:effectLst/>
                        </a:rPr>
                        <a:t>2015/2016</a:t>
                      </a:r>
                      <a:endParaRPr lang="fr-FR" sz="1050" b="1" i="0" u="none" strike="noStrike" dirty="0">
                        <a:solidFill>
                          <a:srgbClr val="000000"/>
                        </a:solidFill>
                        <a:effectLst/>
                        <a:latin typeface="Times New Roman"/>
                      </a:endParaRPr>
                    </a:p>
                  </a:txBody>
                  <a:tcPr marL="9525" marR="9525" marT="9525" marB="0" anchor="ctr"/>
                </a:tc>
                <a:tc>
                  <a:txBody>
                    <a:bodyPr/>
                    <a:lstStyle/>
                    <a:p>
                      <a:pPr algn="ctr" fontAlgn="ctr"/>
                      <a:r>
                        <a:rPr lang="fr-FR" sz="1050" b="1" u="none" strike="noStrike" dirty="0" smtClean="0">
                          <a:solidFill>
                            <a:schemeClr val="tx1"/>
                          </a:solidFill>
                          <a:effectLst/>
                        </a:rPr>
                        <a:t>2016/2017</a:t>
                      </a:r>
                      <a:endParaRPr lang="fr-FR" sz="1050" b="1" i="0" u="none" strike="noStrike" dirty="0">
                        <a:solidFill>
                          <a:schemeClr val="tx1"/>
                        </a:solidFill>
                        <a:effectLst/>
                        <a:latin typeface="Times New Roman"/>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fr-FR" sz="1050" b="1" i="0" u="none" strike="noStrike" dirty="0" smtClean="0">
                        <a:solidFill>
                          <a:schemeClr val="tx1"/>
                        </a:solidFill>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fr-FR" sz="1050" b="1" i="0" u="none" strike="noStrike" dirty="0" smtClean="0">
                          <a:solidFill>
                            <a:schemeClr val="tx1"/>
                          </a:solidFill>
                          <a:effectLst/>
                          <a:latin typeface="+mn-lt"/>
                        </a:rPr>
                        <a:t>2017/2018</a:t>
                      </a:r>
                    </a:p>
                    <a:p>
                      <a:pPr algn="ctr" fontAlgn="ctr"/>
                      <a:endParaRPr lang="fr-FR" sz="105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2018 - 2019</a:t>
                      </a:r>
                      <a:endParaRPr lang="fr-FR" sz="1100" b="1" i="0" u="none" strike="noStrike" dirty="0">
                        <a:solidFill>
                          <a:srgbClr val="FF0000"/>
                        </a:solidFill>
                        <a:effectLst/>
                        <a:latin typeface="Times New Roman"/>
                      </a:endParaRPr>
                    </a:p>
                  </a:txBody>
                  <a:tcPr marL="9525" marR="9525" marT="9525" marB="0" anchor="ctr"/>
                </a:tc>
              </a:tr>
              <a:tr h="470086">
                <a:tc>
                  <a:txBody>
                    <a:bodyPr/>
                    <a:lstStyle/>
                    <a:p>
                      <a:pPr algn="ctr" fontAlgn="ctr"/>
                      <a:r>
                        <a:rPr lang="fr-FR" sz="1100" b="1" u="none" strike="noStrike" dirty="0">
                          <a:effectLst/>
                        </a:rPr>
                        <a:t>E</a:t>
                      </a:r>
                      <a:r>
                        <a:rPr lang="fr-FR" sz="1100" b="1" u="none" strike="noStrike" dirty="0" smtClean="0">
                          <a:effectLst/>
                        </a:rPr>
                        <a:t>ffectifs </a:t>
                      </a:r>
                      <a:r>
                        <a:rPr lang="fr-FR" sz="1100" b="1" u="none" strike="noStrike" dirty="0">
                          <a:effectLst/>
                        </a:rPr>
                        <a:t>scolaires</a:t>
                      </a:r>
                      <a:endParaRPr lang="fr-FR" sz="1100" b="1"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2399</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2535</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2492</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2458</a:t>
                      </a:r>
                      <a:endParaRPr lang="fr-FR" sz="1100" b="1" i="0" u="none" strike="noStrike" dirty="0">
                        <a:solidFill>
                          <a:srgbClr val="FF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3338</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3462</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3589</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3656</a:t>
                      </a:r>
                      <a:endParaRPr lang="fr-FR" sz="1100" b="1" i="0" u="none" strike="noStrike" dirty="0">
                        <a:solidFill>
                          <a:srgbClr val="FF0000"/>
                        </a:solidFill>
                        <a:effectLst/>
                        <a:latin typeface="Times New Roman"/>
                      </a:endParaRPr>
                    </a:p>
                  </a:txBody>
                  <a:tcPr marL="9525" marR="9525" marT="9525" marB="0" anchor="ctr"/>
                </a:tc>
              </a:tr>
              <a:tr h="470086">
                <a:tc>
                  <a:txBody>
                    <a:bodyPr/>
                    <a:lstStyle/>
                    <a:p>
                      <a:pPr algn="ctr" fontAlgn="ctr"/>
                      <a:r>
                        <a:rPr lang="fr-FR" sz="1100" b="1" u="none" strike="noStrike" dirty="0">
                          <a:effectLst/>
                        </a:rPr>
                        <a:t>Effectifs accueil du matin</a:t>
                      </a:r>
                      <a:endParaRPr lang="fr-FR" sz="1100" b="1"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170</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186</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184</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137</a:t>
                      </a:r>
                      <a:endParaRPr lang="fr-FR" sz="1100" b="1" i="0" u="none" strike="noStrike" dirty="0">
                        <a:solidFill>
                          <a:srgbClr val="FF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182</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207</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205</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177</a:t>
                      </a:r>
                      <a:endParaRPr lang="fr-FR" sz="1100" b="1" i="0" u="none" strike="noStrike" dirty="0">
                        <a:solidFill>
                          <a:srgbClr val="FF0000"/>
                        </a:solidFill>
                        <a:effectLst/>
                        <a:latin typeface="Times New Roman"/>
                      </a:endParaRPr>
                    </a:p>
                  </a:txBody>
                  <a:tcPr marL="9525" marR="9525" marT="9525" marB="0" anchor="ctr"/>
                </a:tc>
              </a:tr>
              <a:tr h="642887">
                <a:tc>
                  <a:txBody>
                    <a:bodyPr/>
                    <a:lstStyle/>
                    <a:p>
                      <a:pPr algn="ctr" fontAlgn="ctr"/>
                      <a:r>
                        <a:rPr lang="fr-FR" sz="1100" b="1" u="none" strike="noStrike" dirty="0">
                          <a:effectLst/>
                        </a:rPr>
                        <a:t>Effectifs </a:t>
                      </a:r>
                      <a:r>
                        <a:rPr lang="fr-FR" sz="1100" b="1" u="none" strike="noStrike" dirty="0" smtClean="0">
                          <a:effectLst/>
                        </a:rPr>
                        <a:t>restauration scolaire</a:t>
                      </a:r>
                      <a:endParaRPr lang="fr-FR" sz="1100" b="1"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1619</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1791</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1693</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1674</a:t>
                      </a:r>
                      <a:endParaRPr lang="fr-FR" sz="1100" b="1" i="0" u="none" strike="noStrike" dirty="0">
                        <a:solidFill>
                          <a:srgbClr val="FF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2474</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2598</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2625</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2687</a:t>
                      </a:r>
                      <a:endParaRPr lang="fr-FR" sz="1100" b="1" i="0" u="none" strike="noStrike" dirty="0">
                        <a:solidFill>
                          <a:srgbClr val="FF0000"/>
                        </a:solidFill>
                        <a:effectLst/>
                        <a:latin typeface="Times New Roman"/>
                      </a:endParaRPr>
                    </a:p>
                  </a:txBody>
                  <a:tcPr marL="9525" marR="9525" marT="9525" marB="0" anchor="ctr"/>
                </a:tc>
              </a:tr>
              <a:tr h="470086">
                <a:tc>
                  <a:txBody>
                    <a:bodyPr/>
                    <a:lstStyle/>
                    <a:p>
                      <a:pPr algn="ctr" fontAlgn="ctr"/>
                      <a:r>
                        <a:rPr lang="fr-FR" sz="1100" b="1" u="none" strike="noStrike" dirty="0">
                          <a:effectLst/>
                        </a:rPr>
                        <a:t>Effectifs accueils du soir</a:t>
                      </a:r>
                      <a:endParaRPr lang="fr-FR" sz="1100" b="1"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734</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793</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781</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651</a:t>
                      </a:r>
                      <a:endParaRPr lang="fr-FR" sz="1100" b="1" i="0" u="none" strike="noStrike" dirty="0">
                        <a:solidFill>
                          <a:srgbClr val="FF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954</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848</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851</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862</a:t>
                      </a:r>
                      <a:endParaRPr lang="fr-FR" sz="1100" b="1" i="0" u="none" strike="noStrike" dirty="0">
                        <a:solidFill>
                          <a:srgbClr val="FF0000"/>
                        </a:solidFill>
                        <a:effectLst/>
                        <a:latin typeface="Times New Roman"/>
                      </a:endParaRPr>
                    </a:p>
                  </a:txBody>
                  <a:tcPr marL="9525" marR="9525" marT="9525" marB="0" anchor="ctr"/>
                </a:tc>
              </a:tr>
              <a:tr h="470086">
                <a:tc>
                  <a:txBody>
                    <a:bodyPr/>
                    <a:lstStyle/>
                    <a:p>
                      <a:pPr algn="ctr" fontAlgn="ctr"/>
                      <a:r>
                        <a:rPr lang="fr-FR" sz="1100" b="1" u="none" strike="noStrike" dirty="0">
                          <a:effectLst/>
                        </a:rPr>
                        <a:t>Effectifs mercredis</a:t>
                      </a:r>
                      <a:endParaRPr lang="fr-FR" sz="1100" b="1"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611</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811</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837</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608</a:t>
                      </a:r>
                      <a:endParaRPr lang="fr-FR" sz="1100" b="1" i="0" u="none" strike="noStrike" dirty="0">
                        <a:solidFill>
                          <a:srgbClr val="FF0000"/>
                        </a:solidFill>
                        <a:effectLst/>
                        <a:latin typeface="Times New Roman"/>
                      </a:endParaRPr>
                    </a:p>
                  </a:txBody>
                  <a:tcPr marL="9525" marR="9525" marT="9525" marB="0" anchor="ctr"/>
                </a:tc>
                <a:tc>
                  <a:txBody>
                    <a:bodyPr/>
                    <a:lstStyle/>
                    <a:p>
                      <a:pPr algn="ctr" fontAlgn="ctr"/>
                      <a:r>
                        <a:rPr lang="fr-FR" sz="1100" b="0" i="0" u="none" strike="noStrike" dirty="0" smtClean="0">
                          <a:solidFill>
                            <a:srgbClr val="000000"/>
                          </a:solidFill>
                          <a:effectLst/>
                          <a:latin typeface="Times New Roman"/>
                        </a:rPr>
                        <a:t>592</a:t>
                      </a:r>
                      <a:endParaRPr lang="fr-FR" sz="1100" b="0" i="0" u="none" strike="noStrike" dirty="0">
                        <a:solidFill>
                          <a:srgbClr val="000000"/>
                        </a:solidFill>
                        <a:effectLst/>
                        <a:latin typeface="Times New Roman"/>
                      </a:endParaRPr>
                    </a:p>
                  </a:txBody>
                  <a:tcPr marL="9525" marR="9525" marT="9525" marB="0" anchor="ctr"/>
                </a:tc>
                <a:tc>
                  <a:txBody>
                    <a:bodyPr/>
                    <a:lstStyle/>
                    <a:p>
                      <a:pPr algn="ctr" fontAlgn="ctr"/>
                      <a:r>
                        <a:rPr lang="fr-FR" sz="1100" b="0" i="0" u="none" strike="noStrike" dirty="0" smtClean="0">
                          <a:solidFill>
                            <a:schemeClr val="tx1"/>
                          </a:solidFill>
                          <a:effectLst/>
                          <a:latin typeface="Times New Roman"/>
                        </a:rPr>
                        <a:t>688</a:t>
                      </a:r>
                      <a:endParaRPr lang="fr-FR" sz="1100" b="0"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chemeClr val="tx1"/>
                          </a:solidFill>
                          <a:effectLst/>
                          <a:latin typeface="Times New Roman"/>
                        </a:rPr>
                        <a:t>803</a:t>
                      </a:r>
                      <a:endParaRPr lang="fr-FR" sz="1100" b="1" i="0" u="none" strike="noStrike" dirty="0">
                        <a:solidFill>
                          <a:schemeClr val="tx1"/>
                        </a:solidFill>
                        <a:effectLst/>
                        <a:latin typeface="Times New Roman"/>
                      </a:endParaRPr>
                    </a:p>
                  </a:txBody>
                  <a:tcPr marL="9525" marR="9525" marT="9525" marB="0" anchor="ctr"/>
                </a:tc>
                <a:tc>
                  <a:txBody>
                    <a:bodyPr/>
                    <a:lstStyle/>
                    <a:p>
                      <a:pPr algn="ctr" fontAlgn="ctr"/>
                      <a:r>
                        <a:rPr lang="fr-FR" sz="1100" b="1" i="0" u="none" strike="noStrike" dirty="0" smtClean="0">
                          <a:solidFill>
                            <a:srgbClr val="FF0000"/>
                          </a:solidFill>
                          <a:effectLst/>
                          <a:latin typeface="Times New Roman"/>
                        </a:rPr>
                        <a:t>612</a:t>
                      </a:r>
                      <a:endParaRPr lang="fr-FR" sz="1100" b="1" i="0" u="none" strike="noStrike" dirty="0">
                        <a:solidFill>
                          <a:srgbClr val="FF0000"/>
                        </a:solidFill>
                        <a:effectLst/>
                        <a:latin typeface="Times New Roman"/>
                      </a:endParaRPr>
                    </a:p>
                  </a:txBody>
                  <a:tcPr marL="9525" marR="9525" marT="9525" marB="0" anchor="ctr"/>
                </a:tc>
              </a:tr>
            </a:tbl>
          </a:graphicData>
        </a:graphic>
      </p:graphicFrame>
    </p:spTree>
    <p:extLst>
      <p:ext uri="{BB962C8B-B14F-4D97-AF65-F5344CB8AC3E}">
        <p14:creationId xmlns:p14="http://schemas.microsoft.com/office/powerpoint/2010/main" val="2844937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17513" y="934873"/>
            <a:ext cx="8229600" cy="4525962"/>
          </a:xfrm>
        </p:spPr>
        <p:txBody>
          <a:bodyPr/>
          <a:lstStyle/>
          <a:p>
            <a:endParaRPr lang="fr-FR" dirty="0" smtClean="0"/>
          </a:p>
          <a:p>
            <a:endParaRPr lang="fr-FR" dirty="0"/>
          </a:p>
          <a:p>
            <a:endParaRPr lang="fr-FR" dirty="0" smtClean="0"/>
          </a:p>
          <a:p>
            <a:pPr marL="109537" indent="0">
              <a:buNone/>
            </a:pPr>
            <a:r>
              <a:rPr lang="fr-FR" dirty="0" smtClean="0"/>
              <a:t>    </a:t>
            </a:r>
            <a:r>
              <a:rPr lang="fr-FR" sz="4400" b="1" dirty="0" smtClean="0"/>
              <a:t>Une </a:t>
            </a:r>
            <a:r>
              <a:rPr lang="fr-FR" sz="4400" b="1" dirty="0"/>
              <a:t>dynamique </a:t>
            </a:r>
            <a:r>
              <a:rPr lang="fr-FR" sz="4400" b="1" dirty="0" smtClean="0"/>
              <a:t>éducative</a:t>
            </a:r>
          </a:p>
          <a:p>
            <a:pPr marL="109537" indent="0">
              <a:buNone/>
            </a:pPr>
            <a:r>
              <a:rPr lang="fr-FR" sz="4400" b="1" dirty="0" smtClean="0"/>
              <a:t>           volontariste </a:t>
            </a:r>
          </a:p>
          <a:p>
            <a:pPr marL="109537" indent="0">
              <a:buNone/>
            </a:pPr>
            <a:endParaRPr lang="fr-FR" sz="2000" b="1" dirty="0" smtClean="0"/>
          </a:p>
          <a:p>
            <a:pPr marL="109537" indent="0" algn="ctr">
              <a:buNone/>
            </a:pPr>
            <a:r>
              <a:rPr lang="fr-FR" sz="4400" u="sng" dirty="0" smtClean="0"/>
              <a:t>PEL/PEDT/</a:t>
            </a:r>
            <a:r>
              <a:rPr lang="fr-FR" sz="4000" u="sng" dirty="0" smtClean="0"/>
              <a:t>Plan du mercredi</a:t>
            </a:r>
            <a:r>
              <a:rPr lang="fr-FR" sz="4000" b="1" dirty="0" smtClean="0"/>
              <a:t> </a:t>
            </a:r>
            <a:endParaRPr lang="fr-FR" sz="40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7</a:t>
            </a:fld>
            <a:endParaRPr lang="fr-FR" altLang="fr-FR"/>
          </a:p>
        </p:txBody>
      </p:sp>
    </p:spTree>
    <p:extLst>
      <p:ext uri="{BB962C8B-B14F-4D97-AF65-F5344CB8AC3E}">
        <p14:creationId xmlns:p14="http://schemas.microsoft.com/office/powerpoint/2010/main" val="2444829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17638"/>
            <a:ext cx="8229600" cy="5280582"/>
          </a:xfrm>
        </p:spPr>
        <p:txBody>
          <a:bodyPr/>
          <a:lstStyle/>
          <a:p>
            <a:r>
              <a:rPr lang="fr-FR" sz="1800" dirty="0" smtClean="0"/>
              <a:t>Le plan du mercredi est le nouveau cadre, choisi par le gouvernement, pour un partenariat renouvelé entre les collectivités territoriales et les services de l’Etat.</a:t>
            </a:r>
          </a:p>
          <a:p>
            <a:pPr marL="109537" indent="0">
              <a:buNone/>
            </a:pPr>
            <a:endParaRPr lang="fr-FR" sz="1100" dirty="0" smtClean="0"/>
          </a:p>
          <a:p>
            <a:r>
              <a:rPr lang="fr-FR" sz="1800" dirty="0" smtClean="0"/>
              <a:t>Une collectivité qui s’engage dans la dynamique du plan du mercredi devra répondre à une charte qualité organisé autour de 4 axes:</a:t>
            </a:r>
          </a:p>
          <a:p>
            <a:pPr marL="109537" indent="0">
              <a:buNone/>
            </a:pPr>
            <a:endParaRPr lang="fr-FR" sz="1800" dirty="0" smtClean="0"/>
          </a:p>
          <a:p>
            <a:pPr lvl="1"/>
            <a:r>
              <a:rPr lang="fr-FR" sz="1600" dirty="0" smtClean="0"/>
              <a:t>Veiller à la complémentarité éducative des temps périscolaires du mercredi avec les temps familiaux et scolaires</a:t>
            </a:r>
          </a:p>
          <a:p>
            <a:pPr lvl="1"/>
            <a:r>
              <a:rPr lang="fr-FR" sz="1600" dirty="0" smtClean="0"/>
              <a:t>Assurer l’inclusion et l’accessibilité de tous les enfants souhaitant participer à l’accueil de loisirs, en particulier les enfants en situation de handicap</a:t>
            </a:r>
          </a:p>
          <a:p>
            <a:pPr lvl="1"/>
            <a:r>
              <a:rPr lang="fr-FR" sz="1600" dirty="0" smtClean="0"/>
              <a:t>Inscrire les activités périscolaires sur le territoire et en relation avec ses acteurs</a:t>
            </a:r>
          </a:p>
          <a:p>
            <a:pPr lvl="1"/>
            <a:r>
              <a:rPr lang="fr-FR" sz="1600" dirty="0" smtClean="0"/>
              <a:t>Proposer des activités riches et variées en y associant des sorties éducatives et en visant une réalisation finale(œuvre, spectacle, exposition, tournoi….)</a:t>
            </a:r>
          </a:p>
          <a:p>
            <a:pPr lvl="1"/>
            <a:endParaRPr lang="fr-FR" sz="1600" dirty="0"/>
          </a:p>
          <a:p>
            <a:pPr marL="392113" lvl="1" indent="0">
              <a:buNone/>
            </a:pPr>
            <a:endParaRPr lang="fr-FR" sz="1600" dirty="0" smtClean="0"/>
          </a:p>
          <a:p>
            <a:pPr lvl="1"/>
            <a:endParaRPr lang="fr-FR" sz="1600" dirty="0"/>
          </a:p>
          <a:p>
            <a:pPr lvl="1"/>
            <a:endParaRPr lang="fr-FR" sz="1600" dirty="0" smtClean="0"/>
          </a:p>
          <a:p>
            <a:endParaRPr lang="fr-FR" sz="2000" dirty="0"/>
          </a:p>
        </p:txBody>
      </p:sp>
      <p:sp>
        <p:nvSpPr>
          <p:cNvPr id="3" name="Titre 2"/>
          <p:cNvSpPr>
            <a:spLocks noGrp="1"/>
          </p:cNvSpPr>
          <p:nvPr>
            <p:ph type="title"/>
          </p:nvPr>
        </p:nvSpPr>
        <p:spPr/>
        <p:txBody>
          <a:bodyPr>
            <a:normAutofit/>
          </a:bodyPr>
          <a:lstStyle/>
          <a:p>
            <a:pPr algn="ctr"/>
            <a:r>
              <a:rPr lang="fr-FR" sz="2800" dirty="0" smtClean="0"/>
              <a:t>Le Plan du mercredi</a:t>
            </a:r>
            <a:endParaRPr lang="fr-FR" sz="280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8</a:t>
            </a:fld>
            <a:endParaRPr lang="fr-FR" altLang="fr-FR"/>
          </a:p>
        </p:txBody>
      </p:sp>
    </p:spTree>
    <p:extLst>
      <p:ext uri="{BB962C8B-B14F-4D97-AF65-F5344CB8AC3E}">
        <p14:creationId xmlns:p14="http://schemas.microsoft.com/office/powerpoint/2010/main" val="1854328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02525" y="249383"/>
            <a:ext cx="7986156" cy="3384467"/>
          </a:xfrm>
        </p:spPr>
        <p:txBody>
          <a:bodyPr/>
          <a:lstStyle/>
          <a:p>
            <a:endParaRPr lang="fr-FR" sz="1800" dirty="0" smtClean="0"/>
          </a:p>
          <a:p>
            <a:pPr marL="109537" indent="0">
              <a:buClr>
                <a:srgbClr val="2DA2BF"/>
              </a:buClr>
              <a:buNone/>
            </a:pPr>
            <a:endParaRPr lang="fr-FR" sz="800" dirty="0" smtClean="0"/>
          </a:p>
          <a:p>
            <a:pPr marL="109537" lvl="0" indent="0">
              <a:buClr>
                <a:srgbClr val="2DA2BF"/>
              </a:buClr>
              <a:buNone/>
            </a:pPr>
            <a:endParaRPr lang="fr-FR" sz="800" dirty="0" smtClean="0"/>
          </a:p>
          <a:p>
            <a:r>
              <a:rPr lang="fr-FR" sz="1600" b="1" dirty="0" smtClean="0"/>
              <a:t>Objectif 1</a:t>
            </a:r>
            <a:r>
              <a:rPr lang="fr-FR" sz="1600" dirty="0" smtClean="0"/>
              <a:t>: </a:t>
            </a:r>
            <a:r>
              <a:rPr lang="fr-FR" sz="1600" b="1" dirty="0" smtClean="0"/>
              <a:t>Favoriser le bien-être de l’enfant dans l’ensemble de ses temps de vie.</a:t>
            </a:r>
          </a:p>
          <a:p>
            <a:pPr>
              <a:buFont typeface="Arial" panose="020B0604020202020204" pitchFamily="34" charset="0"/>
              <a:buChar char="•"/>
            </a:pPr>
            <a:r>
              <a:rPr lang="fr-FR" sz="1400" dirty="0" smtClean="0"/>
              <a:t>Assurer la régularité des temps sur la journée et la semaine</a:t>
            </a:r>
          </a:p>
          <a:p>
            <a:pPr>
              <a:buFont typeface="Arial" panose="020B0604020202020204" pitchFamily="34" charset="0"/>
              <a:buChar char="•"/>
            </a:pPr>
            <a:r>
              <a:rPr lang="fr-FR" sz="1400" dirty="0" smtClean="0"/>
              <a:t>Assurer de bonnes conditions d’accueils sur chaque temps (locaux, taux d’encadrement, logistique, repos, temps récréatifs)</a:t>
            </a:r>
          </a:p>
          <a:p>
            <a:pPr marL="109537" indent="0">
              <a:buNone/>
            </a:pPr>
            <a:endParaRPr lang="fr-FR" sz="200" dirty="0"/>
          </a:p>
          <a:p>
            <a:r>
              <a:rPr lang="fr-FR" sz="1600" b="1" dirty="0" smtClean="0"/>
              <a:t>Objectif 2</a:t>
            </a:r>
            <a:r>
              <a:rPr lang="fr-FR" sz="1600" dirty="0" smtClean="0"/>
              <a:t>: </a:t>
            </a:r>
            <a:r>
              <a:rPr lang="fr-FR" sz="1600" b="1" dirty="0" smtClean="0"/>
              <a:t>Lutter contre les inégalités scolaires, améliorer les conditions d’apprentissage et d’accès aux loisirs éducatifs.</a:t>
            </a:r>
          </a:p>
          <a:p>
            <a:pPr>
              <a:buFont typeface="Arial" panose="020B0604020202020204" pitchFamily="34" charset="0"/>
              <a:buChar char="•"/>
            </a:pPr>
            <a:r>
              <a:rPr lang="fr-FR" sz="1400" dirty="0" smtClean="0"/>
              <a:t>Agir à partir des leviers que constituent: la carte scolaire, l’éducation prioritaire et les moyens de l’éducation nationale</a:t>
            </a:r>
          </a:p>
          <a:p>
            <a:pPr>
              <a:buFont typeface="Arial" panose="020B0604020202020204" pitchFamily="34" charset="0"/>
              <a:buChar char="•"/>
            </a:pPr>
            <a:r>
              <a:rPr lang="fr-FR" sz="1400" dirty="0" smtClean="0"/>
              <a:t>Poursuivre et améliorer le déploiement du projet d’accueil sur le temps du soir (goûter/étude/activité)</a:t>
            </a:r>
          </a:p>
          <a:p>
            <a:pPr marL="109537" indent="0">
              <a:buNone/>
            </a:pPr>
            <a:endParaRPr lang="fr-FR" sz="200" dirty="0" smtClean="0"/>
          </a:p>
          <a:p>
            <a:r>
              <a:rPr lang="fr-FR" sz="1600" b="1" dirty="0" smtClean="0"/>
              <a:t>Objectif 3: Veiller à la qualité et à la complémentarité éducative et aux conditions d’un partenariat efficient.</a:t>
            </a:r>
          </a:p>
          <a:p>
            <a:pPr>
              <a:buFont typeface="Arial" panose="020B0604020202020204" pitchFamily="34" charset="0"/>
              <a:buChar char="•"/>
            </a:pPr>
            <a:r>
              <a:rPr lang="fr-FR" sz="1400" dirty="0" smtClean="0"/>
              <a:t>Favoriser les transitions et les passerelles</a:t>
            </a:r>
          </a:p>
          <a:p>
            <a:pPr>
              <a:buFont typeface="Arial" panose="020B0604020202020204" pitchFamily="34" charset="0"/>
              <a:buChar char="•"/>
            </a:pPr>
            <a:r>
              <a:rPr lang="fr-FR" sz="1400" dirty="0" smtClean="0"/>
              <a:t>Développer le travail transversal entre les services et les institutions</a:t>
            </a:r>
          </a:p>
          <a:p>
            <a:pPr>
              <a:buFont typeface="Arial" panose="020B0604020202020204" pitchFamily="34" charset="0"/>
              <a:buChar char="•"/>
            </a:pPr>
            <a:r>
              <a:rPr lang="fr-FR" sz="1400" dirty="0" smtClean="0"/>
              <a:t>Favoriser la complémentarité entre les projets d’école et les projets des accueils de loisirs</a:t>
            </a:r>
          </a:p>
          <a:p>
            <a:pPr>
              <a:buFont typeface="Arial" panose="020B0604020202020204" pitchFamily="34" charset="0"/>
              <a:buChar char="•"/>
            </a:pPr>
            <a:r>
              <a:rPr lang="fr-FR" sz="1400" dirty="0" smtClean="0"/>
              <a:t>Développer les formations partenariales</a:t>
            </a:r>
          </a:p>
          <a:p>
            <a:pPr>
              <a:buFont typeface="Arial" panose="020B0604020202020204" pitchFamily="34" charset="0"/>
              <a:buChar char="•"/>
            </a:pPr>
            <a:r>
              <a:rPr lang="fr-FR" sz="1400" dirty="0" smtClean="0"/>
              <a:t>Faire évoluer les conseils d’écoles</a:t>
            </a:r>
          </a:p>
          <a:p>
            <a:pPr>
              <a:buFont typeface="Arial" panose="020B0604020202020204" pitchFamily="34" charset="0"/>
              <a:buChar char="•"/>
            </a:pPr>
            <a:r>
              <a:rPr lang="fr-FR" sz="1400" dirty="0" smtClean="0"/>
              <a:t>Renforcer la place des parents en tant qu’acteur de la communauté éducative</a:t>
            </a:r>
          </a:p>
          <a:p>
            <a:pPr>
              <a:buFont typeface="Arial" panose="020B0604020202020204" pitchFamily="34" charset="0"/>
              <a:buChar char="•"/>
            </a:pPr>
            <a:endParaRPr lang="fr-FR" sz="1600" dirty="0" smtClean="0"/>
          </a:p>
          <a:p>
            <a:pPr>
              <a:buFont typeface="Arial" panose="020B0604020202020204" pitchFamily="34" charset="0"/>
              <a:buChar char="•"/>
            </a:pPr>
            <a:endParaRPr lang="fr-FR" sz="1600" b="1" dirty="0" smtClean="0"/>
          </a:p>
          <a:p>
            <a:pPr>
              <a:buFont typeface="Arial" panose="020B0604020202020204" pitchFamily="34" charset="0"/>
              <a:buChar char="•"/>
            </a:pPr>
            <a:endParaRPr lang="fr-FR" sz="1600" dirty="0" smtClean="0"/>
          </a:p>
          <a:p>
            <a:pPr marL="109537" indent="0">
              <a:buNone/>
            </a:pPr>
            <a:endParaRPr lang="fr-FR" sz="2400" dirty="0"/>
          </a:p>
        </p:txBody>
      </p:sp>
      <p:sp>
        <p:nvSpPr>
          <p:cNvPr id="3" name="Titre 2"/>
          <p:cNvSpPr>
            <a:spLocks noGrp="1"/>
          </p:cNvSpPr>
          <p:nvPr>
            <p:ph type="title"/>
          </p:nvPr>
        </p:nvSpPr>
        <p:spPr>
          <a:xfrm>
            <a:off x="457200" y="-118753"/>
            <a:ext cx="8229600" cy="1143000"/>
          </a:xfrm>
        </p:spPr>
        <p:txBody>
          <a:bodyPr>
            <a:normAutofit/>
          </a:bodyPr>
          <a:lstStyle/>
          <a:p>
            <a:pPr algn="ctr"/>
            <a:r>
              <a:rPr lang="fr-FR" sz="2400" b="0" dirty="0">
                <a:solidFill>
                  <a:schemeClr val="tx1"/>
                </a:solidFill>
              </a:rPr>
              <a:t>Des objectifs à </a:t>
            </a:r>
            <a:r>
              <a:rPr lang="fr-FR" sz="2400" b="0" dirty="0" smtClean="0">
                <a:solidFill>
                  <a:schemeClr val="tx1"/>
                </a:solidFill>
              </a:rPr>
              <a:t>poursuivre et de nouveaux intégrés dans le cadre du plan mercredi…</a:t>
            </a:r>
            <a:endParaRPr lang="fr-FR" sz="2400" b="0" dirty="0"/>
          </a:p>
        </p:txBody>
      </p:sp>
      <p:sp>
        <p:nvSpPr>
          <p:cNvPr id="4" name="Espace réservé du numéro de diapositive 3"/>
          <p:cNvSpPr>
            <a:spLocks noGrp="1"/>
          </p:cNvSpPr>
          <p:nvPr>
            <p:ph type="sldNum" sz="quarter" idx="12"/>
          </p:nvPr>
        </p:nvSpPr>
        <p:spPr/>
        <p:txBody>
          <a:bodyPr/>
          <a:lstStyle/>
          <a:p>
            <a:pPr>
              <a:defRPr/>
            </a:pPr>
            <a:fld id="{AEA99672-AC03-4194-A117-6599F224C486}" type="slidenum">
              <a:rPr lang="fr-FR" altLang="fr-FR" smtClean="0"/>
              <a:pPr>
                <a:defRPr/>
              </a:pPr>
              <a:t>9</a:t>
            </a:fld>
            <a:endParaRPr lang="fr-FR" altLang="fr-FR"/>
          </a:p>
        </p:txBody>
      </p:sp>
    </p:spTree>
    <p:extLst>
      <p:ext uri="{BB962C8B-B14F-4D97-AF65-F5344CB8AC3E}">
        <p14:creationId xmlns:p14="http://schemas.microsoft.com/office/powerpoint/2010/main" val="12378069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rteFRC">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CharteFRC.thmx</Template>
  <TotalTime>7504</TotalTime>
  <Words>2526</Words>
  <Application>Microsoft Office PowerPoint</Application>
  <PresentationFormat>Affichage à l'écran (4:3)</PresentationFormat>
  <Paragraphs>427</Paragraphs>
  <Slides>31</Slides>
  <Notes>1</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CharteFRC</vt:lpstr>
      <vt:lpstr>PROJET EDUCATIF DE TERRITOIRE  2018-2020</vt:lpstr>
      <vt:lpstr>Périmètre et public du PEDT</vt:lpstr>
      <vt:lpstr>Les écoles privées à Ivry-sur-Seine</vt:lpstr>
      <vt:lpstr>Présentation PowerPoint</vt:lpstr>
      <vt:lpstr>Les effectifs scolaires en élémentaire 2018-2019</vt:lpstr>
      <vt:lpstr>Fréquentation journalière des accueils péri et extrascolaires rentrées scolaires de 2014 à 2018</vt:lpstr>
      <vt:lpstr>Présentation PowerPoint</vt:lpstr>
      <vt:lpstr>Le Plan du mercredi</vt:lpstr>
      <vt:lpstr>Des objectifs à poursuivre et de nouveaux intégrés dans le cadre du plan mercredi…</vt:lpstr>
      <vt:lpstr>Des objectifs à poursuivre et de nouveaux intégrés dans le cadre du plan mercredi…</vt:lpstr>
      <vt:lpstr>  Sur le temps scolaire  </vt:lpstr>
      <vt:lpstr>Natation scolaire</vt:lpstr>
      <vt:lpstr>Chantiers partenariaux à poursuivre en 2018-2019 Education Nationale/Ville sur le temps scolaire</vt:lpstr>
      <vt:lpstr>Chantiers partenariaux à poursuivre en 2018-2019 Education Nationale/Ville sur le temps scolaire (suite)</vt:lpstr>
      <vt:lpstr>Dispositif « Projets partenariaux »</vt:lpstr>
      <vt:lpstr>Projets sur les temps péri et extrascolaires</vt:lpstr>
      <vt:lpstr>Projets sur les temps péri et extrascolaires (suite)</vt:lpstr>
      <vt:lpstr>Projets sur le temps péri et extra scolaire (suite 2)</vt:lpstr>
      <vt:lpstr>Des moyens importants sur le territoire</vt:lpstr>
      <vt:lpstr>Des dispositifs existants et cofinancés par la CAF</vt:lpstr>
      <vt:lpstr>Présentation PowerPoint</vt:lpstr>
      <vt:lpstr>Présentation PowerPoint</vt:lpstr>
      <vt:lpstr>Présentation PowerPoint</vt:lpstr>
      <vt:lpstr>Taux d’encadrement péri scolaires et extra scolaires</vt:lpstr>
      <vt:lpstr>Pause méridienne  de 12h00 à 14h00 ouverture de l’école à13h50 </vt:lpstr>
      <vt:lpstr> Le Petit Robespierre</vt:lpstr>
      <vt:lpstr>Animation de quartier</vt:lpstr>
      <vt:lpstr>Vigipirate/PPMS</vt:lpstr>
      <vt:lpstr>Vigipirate/PPMS (suite)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Eva Jordan</dc:creator>
  <cp:lastModifiedBy>LECOCQ Evelyne</cp:lastModifiedBy>
  <cp:revision>748</cp:revision>
  <cp:lastPrinted>2018-10-10T09:30:46Z</cp:lastPrinted>
  <dcterms:created xsi:type="dcterms:W3CDTF">2013-05-27T15:41:29Z</dcterms:created>
  <dcterms:modified xsi:type="dcterms:W3CDTF">2019-08-30T13:44:03Z</dcterms:modified>
</cp:coreProperties>
</file>