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60" r:id="rId4"/>
    <p:sldId id="276" r:id="rId5"/>
    <p:sldId id="261" r:id="rId6"/>
    <p:sldId id="262" r:id="rId7"/>
    <p:sldId id="263" r:id="rId8"/>
    <p:sldId id="264" r:id="rId9"/>
    <p:sldId id="265" r:id="rId10"/>
    <p:sldId id="277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2" r:id="rId30"/>
    <p:sldId id="291" r:id="rId31"/>
    <p:sldId id="293" r:id="rId32"/>
    <p:sldId id="294" r:id="rId33"/>
    <p:sldId id="295" r:id="rId34"/>
    <p:sldId id="298" r:id="rId35"/>
    <p:sldId id="296" r:id="rId36"/>
    <p:sldId id="297" r:id="rId37"/>
    <p:sldId id="305" r:id="rId38"/>
    <p:sldId id="303" r:id="rId39"/>
    <p:sldId id="302" r:id="rId40"/>
    <p:sldId id="301" r:id="rId41"/>
    <p:sldId id="300" r:id="rId42"/>
    <p:sldId id="278" r:id="rId43"/>
    <p:sldId id="279" r:id="rId44"/>
    <p:sldId id="280" r:id="rId45"/>
    <p:sldId id="258" r:id="rId46"/>
    <p:sldId id="259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4C8D"/>
    <a:srgbClr val="F3B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3"/>
    <p:restoredTop sz="94674"/>
  </p:normalViewPr>
  <p:slideViewPr>
    <p:cSldViewPr snapToGrid="0" snapToObjects="1">
      <p:cViewPr varScale="1">
        <p:scale>
          <a:sx n="107" d="100"/>
          <a:sy n="107" d="100"/>
        </p:scale>
        <p:origin x="12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BF9EB-4052-4180-AEEA-4FFC2F8A69C7}" type="datetimeFigureOut">
              <a:rPr lang="fr-FR" smtClean="0"/>
              <a:t>10/02/2022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56052-3321-4ECA-B396-805DF8D9A0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031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1908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64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232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640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665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868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283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681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689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868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34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329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237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764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480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234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545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875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05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80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6052-3321-4ECA-B396-805DF8D9A03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00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F0E68-B2FF-BA48-82EA-02CC9E41E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A01562-91AE-1345-811D-7B03607EB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A1138F-4586-E948-A7A7-665C9C50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421-BA67-9141-B431-79C606D6B224}" type="datetimeFigureOut">
              <a:rPr lang="fr-FR" smtClean="0"/>
              <a:t>10/02/2022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AFA1AA-D94F-2048-9121-43B66413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BCF6AC-E28C-6049-A895-B92467824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1AF5-A71E-3540-88A5-AF18C669C4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466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6459F2-4200-7149-9FAF-8F1817F1E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9CAAA0-BBEE-1242-B3D6-FAB169C97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CA1AFF-3A67-BF48-8146-0D3030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421-BA67-9141-B431-79C606D6B224}" type="datetimeFigureOut">
              <a:rPr lang="fr-FR" smtClean="0"/>
              <a:t>10/02/2022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ECFB6C-7601-DD47-9FA0-129CF4AB8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67CCA5-F4B9-D84F-877B-9068C8641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1AF5-A71E-3540-88A5-AF18C669C4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97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D05991F-EA65-9744-A45C-17584E5EC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8D0201-1544-2545-9A10-A2C475894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A90BD1-D3B3-6F45-820E-3AA5216A0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421-BA67-9141-B431-79C606D6B224}" type="datetimeFigureOut">
              <a:rPr lang="fr-FR" smtClean="0"/>
              <a:t>10/02/2022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183916-3C2F-3849-9615-FD006DAE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D2DCFF-21ED-FE44-BD14-8D176B2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1AF5-A71E-3540-88A5-AF18C669C4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41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14441-CC65-814F-B7EC-E3BF0CBC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864299-AC95-9A4B-9582-6ED5522EA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037F42-4915-F14E-B29D-2C5ACE7A9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421-BA67-9141-B431-79C606D6B224}" type="datetimeFigureOut">
              <a:rPr lang="fr-FR" smtClean="0"/>
              <a:t>10/02/2022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311682-A23A-2947-AB6A-5B50B3310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D5EF6F-3C8A-F042-B6EA-FE3BFDF9A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1AF5-A71E-3540-88A5-AF18C669C4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23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ABFC2-7F32-E848-8BED-5BA0596B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D2E815-CE99-E34B-87D6-58F899094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5E6BAF-18E1-F94E-955D-705B3D327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421-BA67-9141-B431-79C606D6B224}" type="datetimeFigureOut">
              <a:rPr lang="fr-FR" smtClean="0"/>
              <a:t>10/02/2022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0ED30D-A930-6041-8670-5B71E4169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1781CE-F1B1-844D-ADD4-8249A6FA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1AF5-A71E-3540-88A5-AF18C669C4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41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AB823-3E78-5844-BAD3-A74574477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E1C7C0-9EFF-2C47-8C25-5C56414BD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593752-4609-F748-8D63-ECAA25B5E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B7B044-8FF8-6F40-AEBE-4FD4FEC62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421-BA67-9141-B431-79C606D6B224}" type="datetimeFigureOut">
              <a:rPr lang="fr-FR" smtClean="0"/>
              <a:t>10/02/2022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8025AF-F8B6-0B49-8A49-32C52031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2CFE21-34FE-0A49-97F2-557381C58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1AF5-A71E-3540-88A5-AF18C669C4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242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23E1F1-3B27-4147-B74E-ED1F1B8A5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C8BC41-3D33-B44D-9287-AEEB893D5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A188C4-1BFA-0C43-A2A2-CF123745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47E4652-6680-C846-A5F4-70F1523CD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37D9C58-824B-1A47-8091-A3D703456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8BD8AF5-D3B3-994B-9DBB-3BC6F820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421-BA67-9141-B431-79C606D6B224}" type="datetimeFigureOut">
              <a:rPr lang="fr-FR" smtClean="0"/>
              <a:t>10/02/2022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9485E3E-DDDF-1D43-A9E7-F5D72A841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FC16455-C023-3F4D-B2AB-2CDF209F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1AF5-A71E-3540-88A5-AF18C669C4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36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4DBE7-4737-5743-92DE-E9B02981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F331E63-F226-FC42-86FE-FAE4F8762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421-BA67-9141-B431-79C606D6B224}" type="datetimeFigureOut">
              <a:rPr lang="fr-FR" smtClean="0"/>
              <a:t>10/02/2022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337F5C-2CDB-3046-B354-1C8E7725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9AE60CB-2FB1-FE44-B252-BE0B4D7F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1AF5-A71E-3540-88A5-AF18C669C4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71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1FA4082-8983-CD4C-B59B-6AD1477E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421-BA67-9141-B431-79C606D6B224}" type="datetimeFigureOut">
              <a:rPr lang="fr-FR" smtClean="0"/>
              <a:t>10/02/2022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B85963-2290-424F-B3FF-68102CC4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BA3BA2-9236-BD48-9D5E-7BC87CF7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1AF5-A71E-3540-88A5-AF18C669C4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24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175128-CC43-3649-8CF7-53DD3B9E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0295A0-08B4-AD4A-92F8-2C100CE23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15A2FD-6A3F-EB4A-B6C6-3507A50AA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01304B-BDED-8E4A-9C19-E8DF56B4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421-BA67-9141-B431-79C606D6B224}" type="datetimeFigureOut">
              <a:rPr lang="fr-FR" smtClean="0"/>
              <a:t>10/02/2022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601FA3-AF1F-9140-86D3-32C6B8007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C7086E-B229-174D-8BE8-556AF5FD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1AF5-A71E-3540-88A5-AF18C669C4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21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AA139F-9C2D-AA4A-9396-F71A1706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54B0F6B-9D5E-8C4B-A970-33A9E07B65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5464F2-F181-9A47-ADA1-F21936593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5ED88D-1017-4F42-88FB-0BB709DD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421-BA67-9141-B431-79C606D6B224}" type="datetimeFigureOut">
              <a:rPr lang="fr-FR" smtClean="0"/>
              <a:t>10/02/2022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99E6E2-C627-454F-9B8C-A246A2B86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17F4C4-E7E3-4E44-BC58-255433E2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1AF5-A71E-3540-88A5-AF18C669C4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67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0F435C5-302C-D34E-8E4D-ED25839F0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B66613-19D2-094B-9B4E-36611BBD7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624C03-1BF5-4B41-A43F-BD73FE538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1E421-BA67-9141-B431-79C606D6B224}" type="datetimeFigureOut">
              <a:rPr lang="fr-FR" smtClean="0"/>
              <a:t>10/02/2022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ECD327-E1B9-AC4C-B23C-C426B1E28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3ABB67-6801-EC4B-8F9B-24F986823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C1AF5-A71E-3540-88A5-AF18C669C4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86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9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FAB5A6-1F97-8348-B6F5-E213D4F8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Une nouvelle vie pour le 113 av. de Verdun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9644375-426F-4C50-AD0A-89310C91C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Font typeface="+mj-lt"/>
              <a:buAutoNum type="arabicPeriod" startAt="2"/>
            </a:pPr>
            <a:r>
              <a:rPr lang="fr-FR" sz="4800" b="1" dirty="0">
                <a:latin typeface="Interstate"/>
              </a:rPr>
              <a:t>Le projet architectural et paysager</a:t>
            </a:r>
          </a:p>
        </p:txBody>
      </p:sp>
    </p:spTree>
    <p:extLst>
      <p:ext uri="{BB962C8B-B14F-4D97-AF65-F5344CB8AC3E}">
        <p14:creationId xmlns:p14="http://schemas.microsoft.com/office/powerpoint/2010/main" val="3430722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 projet architectural et paysager</a:t>
            </a:r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C8FADD8A-D3F7-4376-880F-985A06BE5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165" y="1217025"/>
            <a:ext cx="7947410" cy="549810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47A81E-CE7B-F042-8B65-1555617A1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378"/>
            <a:ext cx="2238375" cy="12043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Un contexte urbain composite</a:t>
            </a:r>
          </a:p>
        </p:txBody>
      </p:sp>
    </p:spTree>
    <p:extLst>
      <p:ext uri="{BB962C8B-B14F-4D97-AF65-F5344CB8AC3E}">
        <p14:creationId xmlns:p14="http://schemas.microsoft.com/office/powerpoint/2010/main" val="1008894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 projet architectural et paysager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CFCAFF0-0C8C-4019-8DB6-8A701993674E}"/>
              </a:ext>
            </a:extLst>
          </p:cNvPr>
          <p:cNvSpPr txBox="1">
            <a:spLocks/>
          </p:cNvSpPr>
          <p:nvPr/>
        </p:nvSpPr>
        <p:spPr>
          <a:xfrm>
            <a:off x="838200" y="1348379"/>
            <a:ext cx="10738103" cy="836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Les enjeux du Projet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5A1179A-37B7-422A-835D-2CB313E93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3228"/>
            <a:ext cx="10738103" cy="4271371"/>
          </a:xfrm>
        </p:spPr>
        <p:txBody>
          <a:bodyPr>
            <a:noAutofit/>
          </a:bodyPr>
          <a:lstStyle/>
          <a:p>
            <a:pPr marR="0" algn="just" rtl="0">
              <a:lnSpc>
                <a:spcPct val="100000"/>
              </a:lnSpc>
            </a:pPr>
            <a:r>
              <a:rPr lang="fr-FR" sz="32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Réaménagement complet et global de la parcelle.</a:t>
            </a:r>
          </a:p>
          <a:p>
            <a:pPr marR="0" algn="just" rtl="0">
              <a:lnSpc>
                <a:spcPct val="100000"/>
              </a:lnSpc>
            </a:pPr>
            <a:endParaRPr lang="fr-FR" sz="3200" b="0" i="0" u="none" strike="noStrike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just" rtl="0">
              <a:lnSpc>
                <a:spcPct val="100000"/>
              </a:lnSpc>
            </a:pPr>
            <a:r>
              <a:rPr lang="fr-FR" sz="32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Recréation d’un front urbain le long de l’avenue de Verdun, </a:t>
            </a:r>
          </a:p>
          <a:p>
            <a:pPr marR="0" algn="just" rtl="0">
              <a:lnSpc>
                <a:spcPct val="100000"/>
              </a:lnSpc>
            </a:pPr>
            <a:endParaRPr lang="fr-FR" sz="3200" b="0" i="0" u="none" strike="noStrike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just" rtl="0">
              <a:lnSpc>
                <a:spcPct val="100000"/>
              </a:lnSpc>
            </a:pPr>
            <a:r>
              <a:rPr lang="fr-FR" sz="32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Travail sur les hauteurs variées des différents bâtiments permettant de créer un rythme urbain grâce à des effets de pistons à l’intérieur de la parcelle.</a:t>
            </a:r>
          </a:p>
          <a:p>
            <a:pPr marR="0" algn="just" rtl="0">
              <a:lnSpc>
                <a:spcPct val="100000"/>
              </a:lnSpc>
            </a:pPr>
            <a:endParaRPr lang="fr-FR" sz="3200" b="0" i="0" u="none" strike="noStrike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just" rtl="0">
              <a:lnSpc>
                <a:spcPct val="100000"/>
              </a:lnSpc>
            </a:pPr>
            <a:r>
              <a:rPr lang="fr-FR" sz="32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Replacer l’activité au cœur d’un socle au sein d’un ensemble résidentiel.</a:t>
            </a:r>
          </a:p>
          <a:p>
            <a:pPr marR="0" algn="just" rtl="0">
              <a:lnSpc>
                <a:spcPct val="100000"/>
              </a:lnSpc>
            </a:pPr>
            <a:endParaRPr lang="fr-FR" sz="3200" b="0" i="0" u="none" strike="noStrike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just" rtl="0">
              <a:lnSpc>
                <a:spcPct val="100000"/>
              </a:lnSpc>
            </a:pPr>
            <a:r>
              <a:rPr lang="fr-FR" sz="32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Dégager un jardin en cœur d’ilot ouvert à tous.</a:t>
            </a:r>
            <a:endParaRPr lang="fr-FR" sz="3200" b="1" dirty="0">
              <a:solidFill>
                <a:schemeClr val="accent1">
                  <a:lumMod val="50000"/>
                </a:schemeClr>
              </a:solidFill>
              <a:latin typeface="Intersta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444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 projet architectural et paysager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CFCAFF0-0C8C-4019-8DB6-8A701993674E}"/>
              </a:ext>
            </a:extLst>
          </p:cNvPr>
          <p:cNvSpPr txBox="1">
            <a:spLocks/>
          </p:cNvSpPr>
          <p:nvPr/>
        </p:nvSpPr>
        <p:spPr>
          <a:xfrm>
            <a:off x="838200" y="1348379"/>
            <a:ext cx="11163300" cy="836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Un projet inscrit dans une démarche urbaine de désenclavement des ilots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B54DAC-1FF5-4094-B717-9E69DBE332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62" t="8334" r="3253" b="9572"/>
          <a:stretch/>
        </p:blipFill>
        <p:spPr>
          <a:xfrm>
            <a:off x="838199" y="1847196"/>
            <a:ext cx="7122459" cy="47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95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 projet architectural et paysager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CFCAFF0-0C8C-4019-8DB6-8A701993674E}"/>
              </a:ext>
            </a:extLst>
          </p:cNvPr>
          <p:cNvSpPr txBox="1">
            <a:spLocks/>
          </p:cNvSpPr>
          <p:nvPr/>
        </p:nvSpPr>
        <p:spPr>
          <a:xfrm>
            <a:off x="838200" y="1348379"/>
            <a:ext cx="11163300" cy="836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… et de nouvelles perspectives pour l’environnement proche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713F6F-1F4E-4EE7-9125-4C2F28BA1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2" t="17084" r="3549" b="16390"/>
          <a:stretch/>
        </p:blipFill>
        <p:spPr>
          <a:xfrm>
            <a:off x="838200" y="1887260"/>
            <a:ext cx="8963025" cy="472309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921955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 projet architectural et paysager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CFCAFF0-0C8C-4019-8DB6-8A701993674E}"/>
              </a:ext>
            </a:extLst>
          </p:cNvPr>
          <p:cNvSpPr txBox="1">
            <a:spLocks/>
          </p:cNvSpPr>
          <p:nvPr/>
        </p:nvSpPr>
        <p:spPr>
          <a:xfrm>
            <a:off x="838200" y="1348379"/>
            <a:ext cx="11163300" cy="836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Vue depuis la rue Olympe de Gouges et le jardin en cœur d’ilot</a:t>
            </a:r>
          </a:p>
        </p:txBody>
      </p:sp>
      <p:pic>
        <p:nvPicPr>
          <p:cNvPr id="4" name="Image 3" descr="Une image contenant bâtiment, extérieur, pierre, immeuble résidentiel&#10;&#10;Description générée automatiquement">
            <a:extLst>
              <a:ext uri="{FF2B5EF4-FFF2-40B4-BE49-F238E27FC236}">
                <a16:creationId xmlns:a16="http://schemas.microsoft.com/office/drawing/2014/main" id="{D4311EF7-C488-44DA-AF24-BE47EF8BE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70840"/>
            <a:ext cx="7319169" cy="45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60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 projet architectural et paysager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CFCAFF0-0C8C-4019-8DB6-8A701993674E}"/>
              </a:ext>
            </a:extLst>
          </p:cNvPr>
          <p:cNvSpPr txBox="1">
            <a:spLocks/>
          </p:cNvSpPr>
          <p:nvPr/>
        </p:nvSpPr>
        <p:spPr>
          <a:xfrm>
            <a:off x="838200" y="1348379"/>
            <a:ext cx="11353800" cy="836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Un répartition des programmes en cohérence avec l’environnement urbain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E2EF46-D042-4C99-A659-7D21DC83B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37" t="14583" r="3647" b="25140"/>
          <a:stretch/>
        </p:blipFill>
        <p:spPr>
          <a:xfrm>
            <a:off x="838200" y="1914529"/>
            <a:ext cx="8543925" cy="448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57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 projet architectural et paysager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CFCAFF0-0C8C-4019-8DB6-8A701993674E}"/>
              </a:ext>
            </a:extLst>
          </p:cNvPr>
          <p:cNvSpPr txBox="1">
            <a:spLocks/>
          </p:cNvSpPr>
          <p:nvPr/>
        </p:nvSpPr>
        <p:spPr>
          <a:xfrm>
            <a:off x="838200" y="1348379"/>
            <a:ext cx="11353800" cy="836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Une architecture remarquable en relation avec l’environnement urbain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7B158A-95BE-40D6-941E-1D4FCBA6CE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75" t="14587" r="3115" b="14587"/>
          <a:stretch/>
        </p:blipFill>
        <p:spPr>
          <a:xfrm>
            <a:off x="838200" y="1924050"/>
            <a:ext cx="8005484" cy="447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49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 projet architectural et paysager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CFCAFF0-0C8C-4019-8DB6-8A701993674E}"/>
              </a:ext>
            </a:extLst>
          </p:cNvPr>
          <p:cNvSpPr txBox="1">
            <a:spLocks/>
          </p:cNvSpPr>
          <p:nvPr/>
        </p:nvSpPr>
        <p:spPr>
          <a:xfrm>
            <a:off x="838200" y="1348379"/>
            <a:ext cx="11353800" cy="836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Vue du projet depuis l’avenue de Verdun</a:t>
            </a:r>
          </a:p>
        </p:txBody>
      </p:sp>
      <p:pic>
        <p:nvPicPr>
          <p:cNvPr id="3" name="Image 2" descr="Une image contenant extérieur, bâtiment, immeuble résidentiel&#10;&#10;Description générée automatiquement">
            <a:extLst>
              <a:ext uri="{FF2B5EF4-FFF2-40B4-BE49-F238E27FC236}">
                <a16:creationId xmlns:a16="http://schemas.microsoft.com/office/drawing/2014/main" id="{BB6B0DD1-9163-409E-95DF-853BE896E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83610"/>
            <a:ext cx="7334250" cy="45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 projet architectural et paysager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CFCAFF0-0C8C-4019-8DB6-8A701993674E}"/>
              </a:ext>
            </a:extLst>
          </p:cNvPr>
          <p:cNvSpPr txBox="1">
            <a:spLocks/>
          </p:cNvSpPr>
          <p:nvPr/>
        </p:nvSpPr>
        <p:spPr>
          <a:xfrm>
            <a:off x="838200" y="1348379"/>
            <a:ext cx="11353800" cy="836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600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Des accès distincts pour préserver l’intimité des résidents et de leur voisinage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449187-3BA9-49B9-9CCC-4438351C2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85" t="12274" r="3288" b="7429"/>
          <a:stretch/>
        </p:blipFill>
        <p:spPr>
          <a:xfrm>
            <a:off x="838200" y="1963271"/>
            <a:ext cx="7434312" cy="473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53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598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 projet architectural et paysager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CFCAFF0-0C8C-4019-8DB6-8A701993674E}"/>
              </a:ext>
            </a:extLst>
          </p:cNvPr>
          <p:cNvSpPr txBox="1">
            <a:spLocks/>
          </p:cNvSpPr>
          <p:nvPr/>
        </p:nvSpPr>
        <p:spPr>
          <a:xfrm>
            <a:off x="838200" y="1348379"/>
            <a:ext cx="11353800" cy="836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600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Un monde résidentiel mis à distance par de multiples espaces végétalisés aux ambiances variées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2ED843-2A69-417A-A360-D3A9FB89DB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11" t="18895" r="3353" b="20241"/>
          <a:stretch/>
        </p:blipFill>
        <p:spPr>
          <a:xfrm>
            <a:off x="838200" y="2184526"/>
            <a:ext cx="8375284" cy="421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23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1FED545-0546-4262-9982-03F884BE3A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234" b="10234"/>
          <a:stretch/>
        </p:blipFill>
        <p:spPr>
          <a:xfrm>
            <a:off x="1247704" y="701834"/>
            <a:ext cx="9696592" cy="54543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B879ED2-7C70-476D-8987-77514648AC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35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239933-2F47-4F67-A3A0-8868D0F56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77"/>
          <a:stretch/>
        </p:blipFill>
        <p:spPr>
          <a:xfrm>
            <a:off x="1642181" y="559254"/>
            <a:ext cx="8907637" cy="57407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CA3A08-C8B9-49EA-9350-059126BED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751EC2-ECDE-4849-8060-E2E7FD5E1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42"/>
          <a:stretch/>
        </p:blipFill>
        <p:spPr>
          <a:xfrm>
            <a:off x="1642181" y="563336"/>
            <a:ext cx="8907637" cy="57366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6C6D7D-B1A3-4B31-AE00-1C8A8220FA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08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2BA87B0-4518-4C1F-8F24-A9CCDDB6F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42"/>
          <a:stretch/>
        </p:blipFill>
        <p:spPr>
          <a:xfrm>
            <a:off x="1642181" y="563336"/>
            <a:ext cx="8907637" cy="57366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B5FC4E-1540-4001-8BE0-12668F4E29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18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60A58E5-F6D0-483B-B313-348DAE7923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ABC71B-554B-4C3D-B147-82B410E3CA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52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F5D0B95-420E-49DD-AF02-D7378ACDC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3"/>
          <a:stretch/>
        </p:blipFill>
        <p:spPr>
          <a:xfrm>
            <a:off x="1642181" y="538842"/>
            <a:ext cx="8907637" cy="57611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DE4B69-16AB-4B15-B4FE-C5AF592A10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3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9893D1-B650-464F-A70D-E9099EDA7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82"/>
          <a:stretch/>
        </p:blipFill>
        <p:spPr>
          <a:xfrm>
            <a:off x="1642181" y="547006"/>
            <a:ext cx="8907637" cy="57529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03ABA5-2963-4203-BEE8-DC9B29F639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45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9D14D2-5A1D-4B44-B31B-B2502BCE8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47"/>
          <a:stretch/>
        </p:blipFill>
        <p:spPr>
          <a:xfrm>
            <a:off x="1642181" y="551088"/>
            <a:ext cx="8907637" cy="57489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F30569-2822-4C7E-AD1B-4AE8D8E040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22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FA40C3C-1E6A-4C77-9A2F-5C92AEA91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18" b="-1"/>
          <a:stretch/>
        </p:blipFill>
        <p:spPr>
          <a:xfrm>
            <a:off x="1642181" y="542925"/>
            <a:ext cx="8907637" cy="57570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A70023-A7C1-4921-A252-480FB69B4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9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FAB5A6-1F97-8348-B6F5-E213D4F8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Une nouvelle vie pour le 113 av. de Verdun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47A81E-CE7B-F042-8B65-1555617A1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926" y="2047875"/>
            <a:ext cx="7223378" cy="3786188"/>
          </a:xfrm>
        </p:spPr>
        <p:txBody>
          <a:bodyPr/>
          <a:lstStyle/>
          <a:p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Déroulé de la présentation :</a:t>
            </a:r>
          </a:p>
          <a:p>
            <a:pPr marL="0" indent="0">
              <a:buNone/>
            </a:pPr>
            <a:endParaRPr lang="fr-FR" dirty="0">
              <a:solidFill>
                <a:schemeClr val="accent1">
                  <a:lumMod val="50000"/>
                </a:schemeClr>
              </a:solidFill>
              <a:latin typeface="Interstate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3200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Les ambitions du projet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Le projet architectural et paysager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Le calendrier et la gestion du chantier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Questions / Réponses</a:t>
            </a:r>
          </a:p>
        </p:txBody>
      </p:sp>
    </p:spTree>
    <p:extLst>
      <p:ext uri="{BB962C8B-B14F-4D97-AF65-F5344CB8AC3E}">
        <p14:creationId xmlns:p14="http://schemas.microsoft.com/office/powerpoint/2010/main" val="3998537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38C8E07-5BF4-4C1C-A3CC-415FE3A4D5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09EAC7-A07A-42D4-8C29-36BAF021FC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65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3E74F5-27BB-45B5-8575-549F48675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23"/>
          <a:stretch/>
        </p:blipFill>
        <p:spPr>
          <a:xfrm>
            <a:off x="1642181" y="530678"/>
            <a:ext cx="8907637" cy="57693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002E0A-7064-41D1-8D87-7CF49FE4D4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1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F605A23-35D0-449C-A57A-CF097C8ED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9"/>
          <a:stretch/>
        </p:blipFill>
        <p:spPr>
          <a:xfrm>
            <a:off x="1642181" y="534760"/>
            <a:ext cx="8907637" cy="57652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8C221E-D8A1-4F43-A48A-EFEAE9ACB5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13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9BE5529-B75E-4137-B80E-7E025F2AE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18"/>
          <a:stretch/>
        </p:blipFill>
        <p:spPr>
          <a:xfrm>
            <a:off x="1642181" y="542924"/>
            <a:ext cx="8907637" cy="57570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394E8A-8F6B-414B-90BA-646A0B0B4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3F8269-FA20-4AA2-B95E-5AFAE7176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3"/>
          <a:stretch/>
        </p:blipFill>
        <p:spPr>
          <a:xfrm>
            <a:off x="1642181" y="538842"/>
            <a:ext cx="8907637" cy="57611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9811A3-50E7-4992-AA6C-78ADF4677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98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BC04C0-DBFB-4236-BE2C-C14F9442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82"/>
          <a:stretch/>
        </p:blipFill>
        <p:spPr>
          <a:xfrm>
            <a:off x="1642181" y="547006"/>
            <a:ext cx="8907637" cy="57529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AF2327-8447-41FE-A43B-18250ED70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01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36B10E1-9644-4A64-88E6-9B49C98CD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18"/>
          <a:stretch/>
        </p:blipFill>
        <p:spPr>
          <a:xfrm>
            <a:off x="1642181" y="542924"/>
            <a:ext cx="8907637" cy="57570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AFDA58-DD77-4CFC-AFEC-791486302B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13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35F23DD-190D-4A45-BAB5-13EFA4830C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804550-3C12-411A-BE6C-DF7A0B246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33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2E88B9F-D4F5-416F-BB10-3A09CC794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9"/>
          <a:stretch/>
        </p:blipFill>
        <p:spPr>
          <a:xfrm>
            <a:off x="1642181" y="534760"/>
            <a:ext cx="8907637" cy="57652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199894-5667-4328-A075-DD7EAA6958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22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558E0C-9344-4713-B711-C72599385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9"/>
          <a:stretch/>
        </p:blipFill>
        <p:spPr>
          <a:xfrm>
            <a:off x="1642181" y="534760"/>
            <a:ext cx="8907637" cy="57652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56919D-CB14-40DA-94CE-DCA21624B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54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FAB5A6-1F97-8348-B6F5-E213D4F8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Une nouvelle vie pour le 113 av. de Verdun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9644375-426F-4C50-AD0A-89310C91C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fr-FR" sz="4800" b="1" dirty="0">
                <a:latin typeface="Interstate"/>
              </a:rPr>
              <a:t>Les ambitions du projets</a:t>
            </a:r>
          </a:p>
        </p:txBody>
      </p:sp>
    </p:spTree>
    <p:extLst>
      <p:ext uri="{BB962C8B-B14F-4D97-AF65-F5344CB8AC3E}">
        <p14:creationId xmlns:p14="http://schemas.microsoft.com/office/powerpoint/2010/main" val="3879237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CA5A0D-109B-4CDE-BD2B-6772C363F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23"/>
          <a:stretch/>
        </p:blipFill>
        <p:spPr>
          <a:xfrm>
            <a:off x="1642181" y="530678"/>
            <a:ext cx="8907637" cy="57693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875C48-5172-46B4-A880-E2F580B624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532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7858D8-8161-4A45-B19C-03F4A8CBF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23"/>
          <a:stretch/>
        </p:blipFill>
        <p:spPr>
          <a:xfrm>
            <a:off x="1642181" y="530678"/>
            <a:ext cx="8907637" cy="57693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7B9867-46E5-4CD1-BEB2-64DEDFB60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15" t="5067" r="2630" b="91133"/>
          <a:stretch/>
        </p:blipFill>
        <p:spPr>
          <a:xfrm>
            <a:off x="9802327" y="5996002"/>
            <a:ext cx="713233" cy="2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87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FAB5A6-1F97-8348-B6F5-E213D4F8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Une nouvelle vie pour le 113 av. de Verdun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9644375-426F-4C50-AD0A-89310C91C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87050" cy="4351338"/>
          </a:xfrm>
        </p:spPr>
        <p:txBody>
          <a:bodyPr>
            <a:normAutofit/>
          </a:bodyPr>
          <a:lstStyle/>
          <a:p>
            <a:pPr marL="914400" indent="-914400">
              <a:buFont typeface="+mj-lt"/>
              <a:buAutoNum type="arabicPeriod" startAt="3"/>
            </a:pPr>
            <a:r>
              <a:rPr lang="fr-FR" sz="4800" b="1" dirty="0">
                <a:latin typeface="Interstate"/>
              </a:rPr>
              <a:t>Le calendrier et la gestion du chantier</a:t>
            </a:r>
          </a:p>
        </p:txBody>
      </p:sp>
    </p:spTree>
    <p:extLst>
      <p:ext uri="{BB962C8B-B14F-4D97-AF65-F5344CB8AC3E}">
        <p14:creationId xmlns:p14="http://schemas.microsoft.com/office/powerpoint/2010/main" val="2662021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 calendrier et la gestion du chantier</a:t>
            </a: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613712-EBCB-468F-98ED-F8DCAFD01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56584"/>
            <a:ext cx="12192000" cy="46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209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 calendrier et la gestion du chantier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B8B8231-4AEC-4AAE-A3E9-24A7A792D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46" y="1295865"/>
            <a:ext cx="8547483" cy="540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77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023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246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25AD7CD-4A40-47F7-9419-8F09038E9B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0" t="28758" r="1601" b="17909"/>
          <a:stretch/>
        </p:blipFill>
        <p:spPr>
          <a:xfrm>
            <a:off x="838199" y="2420471"/>
            <a:ext cx="9764985" cy="387183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A2EBC236-2314-47B7-83A1-9E8A24CC5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Les ambitions du projet</a:t>
            </a:r>
          </a:p>
        </p:txBody>
      </p:sp>
    </p:spTree>
    <p:extLst>
      <p:ext uri="{BB962C8B-B14F-4D97-AF65-F5344CB8AC3E}">
        <p14:creationId xmlns:p14="http://schemas.microsoft.com/office/powerpoint/2010/main" val="184435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47A81E-CE7B-F042-8B65-1555617A1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379"/>
            <a:ext cx="10738103" cy="5863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Un bâtiment adressé le long d’un axe majeur en pleine restructuration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48D2AB-1BD9-4F2C-AD51-1B53A8A2F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0" t="24654" r="1753" b="14118"/>
          <a:stretch/>
        </p:blipFill>
        <p:spPr>
          <a:xfrm>
            <a:off x="838200" y="1934726"/>
            <a:ext cx="9731188" cy="4558149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Les ambitions du projet</a:t>
            </a:r>
          </a:p>
        </p:txBody>
      </p:sp>
    </p:spTree>
    <p:extLst>
      <p:ext uri="{BB962C8B-B14F-4D97-AF65-F5344CB8AC3E}">
        <p14:creationId xmlns:p14="http://schemas.microsoft.com/office/powerpoint/2010/main" val="302702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47A81E-CE7B-F042-8B65-1555617A1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379"/>
            <a:ext cx="10738103" cy="8361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Une architecture tertiaire devenue obsolète et hors contexte avec les nouveaux enjeux de la Ville d’Ivry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Les ambitions du projet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D3D617-F82F-4DC4-A886-2B4322E6CD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9" t="10139" r="51378" b="13195"/>
          <a:stretch/>
        </p:blipFill>
        <p:spPr>
          <a:xfrm>
            <a:off x="838201" y="2175856"/>
            <a:ext cx="3505200" cy="43778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D695E8-2C56-4016-AB2E-48C995AD5E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81" t="53727" r="1369" b="13195"/>
          <a:stretch/>
        </p:blipFill>
        <p:spPr>
          <a:xfrm>
            <a:off x="4343401" y="4663951"/>
            <a:ext cx="3848100" cy="1888860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7621312-2DB9-450A-9B79-DD1969F9FD0C}"/>
              </a:ext>
            </a:extLst>
          </p:cNvPr>
          <p:cNvSpPr txBox="1">
            <a:spLocks/>
          </p:cNvSpPr>
          <p:nvPr/>
        </p:nvSpPr>
        <p:spPr>
          <a:xfrm>
            <a:off x="4343401" y="2522483"/>
            <a:ext cx="7848599" cy="2150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l" rtl="0">
              <a:lnSpc>
                <a:spcPct val="100000"/>
              </a:lnSpc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Un bâtiment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dépréciatif 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pour l’environnement urbain proche</a:t>
            </a:r>
          </a:p>
          <a:p>
            <a:pPr marR="0" algn="l" rtl="0">
              <a:lnSpc>
                <a:spcPct val="100000"/>
              </a:lnSpc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En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recul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 de tout principe d’alignement structurant</a:t>
            </a:r>
          </a:p>
          <a:p>
            <a:pPr marR="0" algn="l" rtl="0">
              <a:lnSpc>
                <a:spcPct val="100000"/>
              </a:lnSpc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Une parcelle totalement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imperméable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 et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minérale</a:t>
            </a:r>
          </a:p>
          <a:p>
            <a:pPr marR="0" algn="l" rtl="0">
              <a:lnSpc>
                <a:spcPct val="100000"/>
              </a:lnSpc>
            </a:pP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Des 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nuisances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 liées aux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livraisons à l’air libre 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engendrant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bruit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 et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poussières 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Interstate"/>
              </a:rPr>
              <a:t>et à proximité immédiate des riverains</a:t>
            </a:r>
            <a:endParaRPr lang="fr-FR" sz="2000" b="1" dirty="0">
              <a:solidFill>
                <a:schemeClr val="accent1">
                  <a:lumMod val="50000"/>
                </a:schemeClr>
              </a:solidFill>
              <a:latin typeface="Interstate"/>
            </a:endParaRPr>
          </a:p>
        </p:txBody>
      </p:sp>
    </p:spTree>
    <p:extLst>
      <p:ext uri="{BB962C8B-B14F-4D97-AF65-F5344CB8AC3E}">
        <p14:creationId xmlns:p14="http://schemas.microsoft.com/office/powerpoint/2010/main" val="1246729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47A81E-CE7B-F042-8B65-1555617A1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379"/>
            <a:ext cx="10738103" cy="8361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Interstate" pitchFamily="2" charset="0"/>
              </a:rPr>
              <a:t>Un constat qui impose de renouveler cet espace pour changer vocation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Les ambitions du projet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88473F7-978A-4AEC-9122-56BF072446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2070" y="2085975"/>
            <a:ext cx="10734233" cy="386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53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D4CD5-4496-4C2B-B009-40950C0E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719"/>
            <a:ext cx="10515600" cy="836146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fr-FR" b="1" dirty="0">
                <a:solidFill>
                  <a:schemeClr val="accent6"/>
                </a:solidFill>
                <a:latin typeface="Interstate" pitchFamily="2" charset="0"/>
              </a:rPr>
              <a:t>Les ambitions du projet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784E565-BDF5-4A34-9090-CED6FBD85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1162236"/>
            <a:ext cx="8438063" cy="54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691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418</Words>
  <Application>Microsoft Office PowerPoint</Application>
  <PresentationFormat>Grand écran</PresentationFormat>
  <Paragraphs>77</Paragraphs>
  <Slides>46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Interstate</vt:lpstr>
      <vt:lpstr>Thème Office</vt:lpstr>
      <vt:lpstr>Présentation PowerPoint</vt:lpstr>
      <vt:lpstr>Présentation PowerPoint</vt:lpstr>
      <vt:lpstr>Une nouvelle vie pour le 113 av. de Verdun</vt:lpstr>
      <vt:lpstr>Une nouvelle vie pour le 113 av. de Verdun</vt:lpstr>
      <vt:lpstr>Les ambitions du projet</vt:lpstr>
      <vt:lpstr>Les ambitions du projet</vt:lpstr>
      <vt:lpstr>Les ambitions du projet</vt:lpstr>
      <vt:lpstr>Les ambitions du projet</vt:lpstr>
      <vt:lpstr>Les ambitions du projet</vt:lpstr>
      <vt:lpstr>Une nouvelle vie pour le 113 av. de Verdun</vt:lpstr>
      <vt:lpstr>Le projet architectural et paysager</vt:lpstr>
      <vt:lpstr>Le projet architectural et paysager</vt:lpstr>
      <vt:lpstr>Le projet architectural et paysager</vt:lpstr>
      <vt:lpstr>Le projet architectural et paysager</vt:lpstr>
      <vt:lpstr>Le projet architectural et paysager</vt:lpstr>
      <vt:lpstr>Le projet architectural et paysager</vt:lpstr>
      <vt:lpstr>Le projet architectural et paysager</vt:lpstr>
      <vt:lpstr>Le projet architectural et paysager</vt:lpstr>
      <vt:lpstr>Le projet architectural et paysager</vt:lpstr>
      <vt:lpstr>Le projet architectural et paysager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nouvelle vie pour le 113 av. de Verdun</vt:lpstr>
      <vt:lpstr>Le calendrier et la gestion du chantier</vt:lpstr>
      <vt:lpstr>Le calendrier et la gestion du chantier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diapo</dc:title>
  <dc:creator>Magali PERALTA</dc:creator>
  <cp:lastModifiedBy>Blanche CHEVASSU</cp:lastModifiedBy>
  <cp:revision>23</cp:revision>
  <dcterms:created xsi:type="dcterms:W3CDTF">2022-01-12T15:50:37Z</dcterms:created>
  <dcterms:modified xsi:type="dcterms:W3CDTF">2022-02-10T11:41:28Z</dcterms:modified>
</cp:coreProperties>
</file>