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9"/>
  </p:notesMasterIdLst>
  <p:handoutMasterIdLst>
    <p:handoutMasterId r:id="rId20"/>
  </p:handoutMasterIdLst>
  <p:sldIdLst>
    <p:sldId id="257" r:id="rId2"/>
    <p:sldId id="405" r:id="rId3"/>
    <p:sldId id="381" r:id="rId4"/>
    <p:sldId id="406" r:id="rId5"/>
    <p:sldId id="407" r:id="rId6"/>
    <p:sldId id="424" r:id="rId7"/>
    <p:sldId id="425" r:id="rId8"/>
    <p:sldId id="408" r:id="rId9"/>
    <p:sldId id="428" r:id="rId10"/>
    <p:sldId id="429" r:id="rId11"/>
    <p:sldId id="409" r:id="rId12"/>
    <p:sldId id="410" r:id="rId13"/>
    <p:sldId id="411" r:id="rId14"/>
    <p:sldId id="415" r:id="rId15"/>
    <p:sldId id="426" r:id="rId16"/>
    <p:sldId id="416" r:id="rId17"/>
    <p:sldId id="420" r:id="rId18"/>
  </p:sldIdLst>
  <p:sldSz cx="9144000" cy="6858000" type="screen4x3"/>
  <p:notesSz cx="6735763" cy="9866313"/>
  <p:defaultTextStyle>
    <a:defPPr>
      <a:defRPr lang="fr-FR"/>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AO Linda" initials="V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54A"/>
    <a:srgbClr val="FFAF00"/>
    <a:srgbClr val="FFD300"/>
    <a:srgbClr val="6564CD"/>
    <a:srgbClr val="504262"/>
    <a:srgbClr val="8D5592"/>
    <a:srgbClr val="96459D"/>
    <a:srgbClr val="353A93"/>
    <a:srgbClr val="5A375E"/>
    <a:srgbClr val="E7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2" autoAdjust="0"/>
    <p:restoredTop sz="90929"/>
  </p:normalViewPr>
  <p:slideViewPr>
    <p:cSldViewPr snapToObjects="1">
      <p:cViewPr>
        <p:scale>
          <a:sx n="90" d="100"/>
          <a:sy n="90" d="100"/>
        </p:scale>
        <p:origin x="-1110"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76"/>
    </p:cViewPr>
  </p:sorterViewPr>
  <p:notesViewPr>
    <p:cSldViewPr>
      <p:cViewPr varScale="1">
        <p:scale>
          <a:sx n="57" d="100"/>
          <a:sy n="57" d="100"/>
        </p:scale>
        <p:origin x="-286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06T13:48:15.194" idx="1">
    <p:pos x="6007" y="777"/>
    <p:text>Le visuel et le fond sont donnés à titre d’exemples, ils peuvent changer.
La place du logo, des titres et la typo utilisée doivent être respectées.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t" anchorCtr="0" compatLnSpc="1">
            <a:prstTxWarp prst="textNoShape">
              <a:avLst/>
            </a:prstTxWarp>
          </a:bodyPr>
          <a:lstStyle>
            <a:lvl1pPr>
              <a:defRPr sz="1200"/>
            </a:lvl1pPr>
          </a:lstStyle>
          <a:p>
            <a:pPr>
              <a:defRPr/>
            </a:pPr>
            <a:endParaRPr lang="fr-FR" altLang="fr-FR"/>
          </a:p>
        </p:txBody>
      </p:sp>
      <p:sp>
        <p:nvSpPr>
          <p:cNvPr id="9219" name="Rectangle 3"/>
          <p:cNvSpPr>
            <a:spLocks noGrp="1" noChangeArrowheads="1"/>
          </p:cNvSpPr>
          <p:nvPr>
            <p:ph type="dt" sz="quarter" idx="1"/>
          </p:nvPr>
        </p:nvSpPr>
        <p:spPr bwMode="auto">
          <a:xfrm>
            <a:off x="3816933"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t" anchorCtr="0" compatLnSpc="1">
            <a:prstTxWarp prst="textNoShape">
              <a:avLst/>
            </a:prstTxWarp>
          </a:bodyPr>
          <a:lstStyle>
            <a:lvl1pPr algn="r">
              <a:defRPr sz="1200"/>
            </a:lvl1pPr>
          </a:lstStyle>
          <a:p>
            <a:pPr>
              <a:defRPr/>
            </a:pPr>
            <a:endParaRPr lang="fr-FR" altLang="fr-FR"/>
          </a:p>
        </p:txBody>
      </p:sp>
      <p:sp>
        <p:nvSpPr>
          <p:cNvPr id="9220" name="Rectangle 4"/>
          <p:cNvSpPr>
            <a:spLocks noGrp="1" noChangeArrowheads="1"/>
          </p:cNvSpPr>
          <p:nvPr>
            <p:ph type="ftr" sz="quarter" idx="2"/>
          </p:nvPr>
        </p:nvSpPr>
        <p:spPr bwMode="auto">
          <a:xfrm>
            <a:off x="1" y="9372997"/>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b" anchorCtr="0" compatLnSpc="1">
            <a:prstTxWarp prst="textNoShape">
              <a:avLst/>
            </a:prstTxWarp>
          </a:bodyPr>
          <a:lstStyle>
            <a:lvl1pPr>
              <a:defRPr sz="1200"/>
            </a:lvl1pPr>
          </a:lstStyle>
          <a:p>
            <a:pPr>
              <a:defRPr/>
            </a:pPr>
            <a:endParaRPr lang="fr-FR" altLang="fr-FR"/>
          </a:p>
        </p:txBody>
      </p:sp>
      <p:sp>
        <p:nvSpPr>
          <p:cNvPr id="9221" name="Rectangle 5"/>
          <p:cNvSpPr>
            <a:spLocks noGrp="1" noChangeArrowheads="1"/>
          </p:cNvSpPr>
          <p:nvPr>
            <p:ph type="sldNum" sz="quarter" idx="3"/>
          </p:nvPr>
        </p:nvSpPr>
        <p:spPr bwMode="auto">
          <a:xfrm>
            <a:off x="3816933" y="9372997"/>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b" anchorCtr="0" compatLnSpc="1">
            <a:prstTxWarp prst="textNoShape">
              <a:avLst/>
            </a:prstTxWarp>
          </a:bodyPr>
          <a:lstStyle>
            <a:lvl1pPr algn="r">
              <a:defRPr sz="1200"/>
            </a:lvl1pPr>
          </a:lstStyle>
          <a:p>
            <a:pPr>
              <a:defRPr/>
            </a:pPr>
            <a:fld id="{D4D1587A-0FCC-4944-A026-2DD83A057EF9}" type="slidenum">
              <a:rPr lang="fr-FR" altLang="fr-FR"/>
              <a:pPr>
                <a:defRPr/>
              </a:pPr>
              <a:t>‹N°›</a:t>
            </a:fld>
            <a:endParaRPr lang="fr-FR" altLang="fr-FR"/>
          </a:p>
        </p:txBody>
      </p:sp>
    </p:spTree>
    <p:extLst>
      <p:ext uri="{BB962C8B-B14F-4D97-AF65-F5344CB8AC3E}">
        <p14:creationId xmlns:p14="http://schemas.microsoft.com/office/powerpoint/2010/main" val="331821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t" anchorCtr="0" compatLnSpc="1">
            <a:prstTxWarp prst="textNoShape">
              <a:avLst/>
            </a:prstTxWarp>
          </a:bodyPr>
          <a:lstStyle>
            <a:lvl1pPr>
              <a:defRPr sz="1200"/>
            </a:lvl1pPr>
          </a:lstStyle>
          <a:p>
            <a:pPr>
              <a:defRPr/>
            </a:pPr>
            <a:endParaRPr lang="fr-FR" altLang="fr-FR"/>
          </a:p>
        </p:txBody>
      </p:sp>
      <p:sp>
        <p:nvSpPr>
          <p:cNvPr id="4099" name="Rectangle 3"/>
          <p:cNvSpPr>
            <a:spLocks noGrp="1" noChangeArrowheads="1"/>
          </p:cNvSpPr>
          <p:nvPr>
            <p:ph type="dt" idx="1"/>
          </p:nvPr>
        </p:nvSpPr>
        <p:spPr bwMode="auto">
          <a:xfrm>
            <a:off x="3816933"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t" anchorCtr="0" compatLnSpc="1">
            <a:prstTxWarp prst="textNoShape">
              <a:avLst/>
            </a:prstTxWarp>
          </a:bodyPr>
          <a:lstStyle>
            <a:lvl1pPr algn="r">
              <a:defRPr sz="1200"/>
            </a:lvl1pPr>
          </a:lstStyle>
          <a:p>
            <a:pPr>
              <a:defRPr/>
            </a:pPr>
            <a:endParaRPr lang="fr-FR" altLang="fr-FR"/>
          </a:p>
        </p:txBody>
      </p:sp>
      <p:sp>
        <p:nvSpPr>
          <p:cNvPr id="337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898103" y="4686501"/>
            <a:ext cx="4939560" cy="443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102" name="Rectangle 6"/>
          <p:cNvSpPr>
            <a:spLocks noGrp="1" noChangeArrowheads="1"/>
          </p:cNvSpPr>
          <p:nvPr>
            <p:ph type="ftr" sz="quarter" idx="4"/>
          </p:nvPr>
        </p:nvSpPr>
        <p:spPr bwMode="auto">
          <a:xfrm>
            <a:off x="1" y="9372997"/>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b" anchorCtr="0" compatLnSpc="1">
            <a:prstTxWarp prst="textNoShape">
              <a:avLst/>
            </a:prstTxWarp>
          </a:bodyPr>
          <a:lstStyle>
            <a:lvl1pPr>
              <a:defRPr sz="1200"/>
            </a:lvl1pPr>
          </a:lstStyle>
          <a:p>
            <a:pPr>
              <a:defRPr/>
            </a:pPr>
            <a:endParaRPr lang="fr-FR" altLang="fr-FR"/>
          </a:p>
        </p:txBody>
      </p:sp>
      <p:sp>
        <p:nvSpPr>
          <p:cNvPr id="4103" name="Rectangle 7"/>
          <p:cNvSpPr>
            <a:spLocks noGrp="1" noChangeArrowheads="1"/>
          </p:cNvSpPr>
          <p:nvPr>
            <p:ph type="sldNum" sz="quarter" idx="5"/>
          </p:nvPr>
        </p:nvSpPr>
        <p:spPr bwMode="auto">
          <a:xfrm>
            <a:off x="3816933" y="9372997"/>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9" tIns="44815" rIns="89629" bIns="44815" numCol="1" anchor="b" anchorCtr="0" compatLnSpc="1">
            <a:prstTxWarp prst="textNoShape">
              <a:avLst/>
            </a:prstTxWarp>
          </a:bodyPr>
          <a:lstStyle>
            <a:lvl1pPr algn="r">
              <a:defRPr sz="1200"/>
            </a:lvl1pPr>
          </a:lstStyle>
          <a:p>
            <a:pPr>
              <a:defRPr/>
            </a:pPr>
            <a:fld id="{461C1952-D45D-4750-AA99-4DAD3556C6EA}" type="slidenum">
              <a:rPr lang="fr-FR" altLang="fr-FR"/>
              <a:pPr>
                <a:defRPr/>
              </a:pPr>
              <a:t>‹N°›</a:t>
            </a:fld>
            <a:endParaRPr lang="fr-FR" altLang="fr-FR"/>
          </a:p>
        </p:txBody>
      </p:sp>
    </p:spTree>
    <p:extLst>
      <p:ext uri="{BB962C8B-B14F-4D97-AF65-F5344CB8AC3E}">
        <p14:creationId xmlns:p14="http://schemas.microsoft.com/office/powerpoint/2010/main" val="2705926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cs typeface="Times New Roman" charset="0"/>
              </a:defRPr>
            </a:lvl1pPr>
            <a:lvl2pPr marL="728234" indent="-280090" eaLnBrk="0" hangingPunct="0">
              <a:spcBef>
                <a:spcPct val="30000"/>
              </a:spcBef>
              <a:defRPr sz="1200">
                <a:solidFill>
                  <a:schemeClr val="tx1"/>
                </a:solidFill>
                <a:latin typeface="Times New Roman" charset="0"/>
                <a:cs typeface="Times New Roman" charset="0"/>
              </a:defRPr>
            </a:lvl2pPr>
            <a:lvl3pPr marL="1120361" indent="-224073" eaLnBrk="0" hangingPunct="0">
              <a:spcBef>
                <a:spcPct val="30000"/>
              </a:spcBef>
              <a:defRPr sz="1200">
                <a:solidFill>
                  <a:schemeClr val="tx1"/>
                </a:solidFill>
                <a:latin typeface="Times New Roman" charset="0"/>
                <a:cs typeface="Times New Roman" charset="0"/>
              </a:defRPr>
            </a:lvl3pPr>
            <a:lvl4pPr marL="1568505" indent="-224073" eaLnBrk="0" hangingPunct="0">
              <a:spcBef>
                <a:spcPct val="30000"/>
              </a:spcBef>
              <a:defRPr sz="1200">
                <a:solidFill>
                  <a:schemeClr val="tx1"/>
                </a:solidFill>
                <a:latin typeface="Times New Roman" charset="0"/>
                <a:cs typeface="Times New Roman" charset="0"/>
              </a:defRPr>
            </a:lvl4pPr>
            <a:lvl5pPr marL="2016649" indent="-224073" eaLnBrk="0" hangingPunct="0">
              <a:spcBef>
                <a:spcPct val="30000"/>
              </a:spcBef>
              <a:defRPr sz="1200">
                <a:solidFill>
                  <a:schemeClr val="tx1"/>
                </a:solidFill>
                <a:latin typeface="Times New Roman" charset="0"/>
                <a:cs typeface="Times New Roman" charset="0"/>
              </a:defRPr>
            </a:lvl5pPr>
            <a:lvl6pPr marL="2464793" indent="-224073" eaLnBrk="0" fontAlgn="base" hangingPunct="0">
              <a:spcBef>
                <a:spcPct val="30000"/>
              </a:spcBef>
              <a:spcAft>
                <a:spcPct val="0"/>
              </a:spcAft>
              <a:defRPr sz="1200">
                <a:solidFill>
                  <a:schemeClr val="tx1"/>
                </a:solidFill>
                <a:latin typeface="Times New Roman" charset="0"/>
                <a:cs typeface="Times New Roman" charset="0"/>
              </a:defRPr>
            </a:lvl6pPr>
            <a:lvl7pPr marL="2912937" indent="-224073" eaLnBrk="0" fontAlgn="base" hangingPunct="0">
              <a:spcBef>
                <a:spcPct val="30000"/>
              </a:spcBef>
              <a:spcAft>
                <a:spcPct val="0"/>
              </a:spcAft>
              <a:defRPr sz="1200">
                <a:solidFill>
                  <a:schemeClr val="tx1"/>
                </a:solidFill>
                <a:latin typeface="Times New Roman" charset="0"/>
                <a:cs typeface="Times New Roman" charset="0"/>
              </a:defRPr>
            </a:lvl7pPr>
            <a:lvl8pPr marL="3361081" indent="-224073" eaLnBrk="0" fontAlgn="base" hangingPunct="0">
              <a:spcBef>
                <a:spcPct val="30000"/>
              </a:spcBef>
              <a:spcAft>
                <a:spcPct val="0"/>
              </a:spcAft>
              <a:defRPr sz="1200">
                <a:solidFill>
                  <a:schemeClr val="tx1"/>
                </a:solidFill>
                <a:latin typeface="Times New Roman" charset="0"/>
                <a:cs typeface="Times New Roman" charset="0"/>
              </a:defRPr>
            </a:lvl8pPr>
            <a:lvl9pPr marL="3809225" indent="-224073" eaLnBrk="0" fontAlgn="base" hangingPunct="0">
              <a:spcBef>
                <a:spcPct val="30000"/>
              </a:spcBef>
              <a:spcAft>
                <a:spcPct val="0"/>
              </a:spcAft>
              <a:defRPr sz="1200">
                <a:solidFill>
                  <a:schemeClr val="tx1"/>
                </a:solidFill>
                <a:latin typeface="Times New Roman" charset="0"/>
                <a:cs typeface="Times New Roman" charset="0"/>
              </a:defRPr>
            </a:lvl9pPr>
          </a:lstStyle>
          <a:p>
            <a:pPr eaLnBrk="1" hangingPunct="1">
              <a:spcBef>
                <a:spcPct val="0"/>
              </a:spcBef>
            </a:pPr>
            <a:fld id="{372A7ED6-08C2-4D19-B33A-C6DF91129470}" type="slidenum">
              <a:rPr lang="fr-FR" altLang="fr-FR" smtClean="0"/>
              <a:pPr eaLnBrk="1" hangingPunct="1">
                <a:spcBef>
                  <a:spcPct val="0"/>
                </a:spcBef>
              </a:pPr>
              <a:t>1</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12"/>
          </p:nvPr>
        </p:nvSpPr>
        <p:spPr/>
        <p:txBody>
          <a:bodyPr/>
          <a:lstStyle/>
          <a:p>
            <a:pPr>
              <a:defRPr/>
            </a:pPr>
            <a:fld id="{995217D8-82BC-4CCD-97EA-94E4442661AC}"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271049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12"/>
          </p:nvPr>
        </p:nvSpPr>
        <p:spPr/>
        <p:txBody>
          <a:bodyPr/>
          <a:lstStyle/>
          <a:p>
            <a:pPr>
              <a:defRPr/>
            </a:pPr>
            <a:fld id="{2553DE94-A022-4385-A659-DAF21D5E2AEC}"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34220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12"/>
          </p:nvPr>
        </p:nvSpPr>
        <p:spPr/>
        <p:txBody>
          <a:bodyPr/>
          <a:lstStyle/>
          <a:p>
            <a:pPr>
              <a:defRPr/>
            </a:pPr>
            <a:fld id="{DC88D6F8-66B9-4AD2-A9CC-0E71A55C0D6C}"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404343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12"/>
          </p:nvPr>
        </p:nvSpPr>
        <p:spPr/>
        <p:txBody>
          <a:bodyPr/>
          <a:lstStyle/>
          <a:p>
            <a:pPr>
              <a:defRPr/>
            </a:pPr>
            <a:fld id="{A21A777F-5667-46FA-BBDE-B8B4B7D4159B}"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124462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12"/>
          </p:nvPr>
        </p:nvSpPr>
        <p:spPr/>
        <p:txBody>
          <a:bodyPr/>
          <a:lstStyle/>
          <a:p>
            <a:pPr>
              <a:defRPr/>
            </a:pPr>
            <a:fld id="{D921109C-2F7A-44EF-9568-47EF88E74E19}"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2560975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48F2F9B-6AE8-CF4E-837F-E6417A1413FC}"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7" name="Espace réservé du numéro de diapositive 6"/>
          <p:cNvSpPr>
            <a:spLocks noGrp="1"/>
          </p:cNvSpPr>
          <p:nvPr>
            <p:ph type="sldNum" sz="quarter" idx="12"/>
          </p:nvPr>
        </p:nvSpPr>
        <p:spPr/>
        <p:txBody>
          <a:bodyPr/>
          <a:lstStyle/>
          <a:p>
            <a:pPr>
              <a:defRPr/>
            </a:pPr>
            <a:fld id="{8AD5AC2E-C2A1-44AF-8309-CB6CD823BAC4}"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300543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48F2F9B-6AE8-CF4E-837F-E6417A1413FC}" type="datetimeFigureOut">
              <a:rPr lang="fr-FR" smtClean="0"/>
              <a:t>21/02/2019</a:t>
            </a:fld>
            <a:endParaRPr lang="fr-FR"/>
          </a:p>
        </p:txBody>
      </p:sp>
      <p:sp>
        <p:nvSpPr>
          <p:cNvPr id="8" name="Espace réservé du pied de page 7"/>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9" name="Espace réservé du numéro de diapositive 8"/>
          <p:cNvSpPr>
            <a:spLocks noGrp="1"/>
          </p:cNvSpPr>
          <p:nvPr>
            <p:ph type="sldNum" sz="quarter" idx="12"/>
          </p:nvPr>
        </p:nvSpPr>
        <p:spPr/>
        <p:txBody>
          <a:bodyPr/>
          <a:lstStyle/>
          <a:p>
            <a:pPr>
              <a:defRPr/>
            </a:pPr>
            <a:fld id="{6701B6B2-EC76-422B-95CC-46F2196A9FC8}"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8903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748F2F9B-6AE8-CF4E-837F-E6417A1413FC}" type="datetimeFigureOut">
              <a:rPr lang="fr-FR" smtClean="0"/>
              <a:t>21/02/2019</a:t>
            </a:fld>
            <a:endParaRPr lang="fr-FR"/>
          </a:p>
        </p:txBody>
      </p:sp>
      <p:sp>
        <p:nvSpPr>
          <p:cNvPr id="4" name="Espace réservé du pied de page 3"/>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5" name="Espace réservé du numéro de diapositive 4"/>
          <p:cNvSpPr>
            <a:spLocks noGrp="1"/>
          </p:cNvSpPr>
          <p:nvPr>
            <p:ph type="sldNum" sz="quarter" idx="12"/>
          </p:nvPr>
        </p:nvSpPr>
        <p:spPr/>
        <p:txBody>
          <a:bodyPr/>
          <a:lstStyle/>
          <a:p>
            <a:pPr>
              <a:defRPr/>
            </a:pPr>
            <a:fld id="{211A9A53-6C97-459D-B99F-B7D1DC95BB42}"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304835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8F2F9B-6AE8-CF4E-837F-E6417A1413FC}" type="datetimeFigureOut">
              <a:rPr lang="fr-FR" smtClean="0"/>
              <a:t>21/02/2019</a:t>
            </a:fld>
            <a:endParaRPr lang="fr-FR"/>
          </a:p>
        </p:txBody>
      </p:sp>
      <p:sp>
        <p:nvSpPr>
          <p:cNvPr id="3" name="Espace réservé du pied de page 2"/>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4" name="Espace réservé du numéro de diapositive 3"/>
          <p:cNvSpPr>
            <a:spLocks noGrp="1"/>
          </p:cNvSpPr>
          <p:nvPr>
            <p:ph type="sldNum" sz="quarter" idx="12"/>
          </p:nvPr>
        </p:nvSpPr>
        <p:spPr/>
        <p:txBody>
          <a:bodyPr/>
          <a:lstStyle/>
          <a:p>
            <a:pPr>
              <a:defRPr/>
            </a:pPr>
            <a:fld id="{0EAAA73C-A392-4DD6-84E7-10CFE374C52D}"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115792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48F2F9B-6AE8-CF4E-837F-E6417A1413FC}"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7" name="Espace réservé du numéro de diapositive 6"/>
          <p:cNvSpPr>
            <a:spLocks noGrp="1"/>
          </p:cNvSpPr>
          <p:nvPr>
            <p:ph type="sldNum" sz="quarter" idx="12"/>
          </p:nvPr>
        </p:nvSpPr>
        <p:spPr/>
        <p:txBody>
          <a:bodyPr/>
          <a:lstStyle/>
          <a:p>
            <a:pPr>
              <a:defRPr/>
            </a:pPr>
            <a:fld id="{43BE902A-6A4C-44EC-A203-54342E4170E6}"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191186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48F2F9B-6AE8-CF4E-837F-E6417A1413FC}"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7" name="Espace réservé du numéro de diapositive 6"/>
          <p:cNvSpPr>
            <a:spLocks noGrp="1"/>
          </p:cNvSpPr>
          <p:nvPr>
            <p:ph type="sldNum" sz="quarter" idx="12"/>
          </p:nvPr>
        </p:nvSpPr>
        <p:spPr/>
        <p:txBody>
          <a:bodyPr/>
          <a:lstStyle/>
          <a:p>
            <a:pPr>
              <a:defRPr/>
            </a:pPr>
            <a:fld id="{5E9D7ABC-F749-4D85-B98A-9D5FB76DF7C2}"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225553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F2F9B-6AE8-CF4E-837F-E6417A1413FC}" type="datetimeFigureOut">
              <a:rPr lang="fr-FR" smtClean="0"/>
              <a:t>21/02/2019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ltLang="fr-FR">
                <a:solidFill>
                  <a:srgbClr val="808080"/>
                </a:solidFill>
              </a:rPr>
              <a:t>Lieu – Objet de la présentation – date</a:t>
            </a:r>
          </a:p>
          <a:p>
            <a:pPr>
              <a:defRPr/>
            </a:pPr>
            <a:endParaRPr lang="fr-FR" altLang="fr-FR">
              <a:solidFill>
                <a:srgbClr val="808080"/>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1109C-2F7A-44EF-9568-47EF88E74E19}" type="slidenum">
              <a:rPr lang="fr-FR" altLang="fr-FR" smtClean="0">
                <a:solidFill>
                  <a:srgbClr val="B2B2B2"/>
                </a:solidFill>
              </a:rPr>
              <a:pPr>
                <a:defRPr/>
              </a:pPr>
              <a:t>‹N°›</a:t>
            </a:fld>
            <a:endParaRPr lang="fr-FR" altLang="fr-FR">
              <a:solidFill>
                <a:srgbClr val="B2B2B2"/>
              </a:solidFill>
            </a:endParaRPr>
          </a:p>
        </p:txBody>
      </p:sp>
    </p:spTree>
    <p:extLst>
      <p:ext uri="{BB962C8B-B14F-4D97-AF65-F5344CB8AC3E}">
        <p14:creationId xmlns:p14="http://schemas.microsoft.com/office/powerpoint/2010/main" val="38050567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airie Pw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4" y="-747464"/>
            <a:ext cx="10980750" cy="7689290"/>
          </a:xfrm>
          <a:prstGeom prst="rect">
            <a:avLst/>
          </a:prstGeom>
        </p:spPr>
      </p:pic>
      <p:sp>
        <p:nvSpPr>
          <p:cNvPr id="3074" name="Rectangle 2"/>
          <p:cNvSpPr>
            <a:spLocks noGrp="1" noChangeArrowheads="1"/>
          </p:cNvSpPr>
          <p:nvPr>
            <p:ph type="title"/>
          </p:nvPr>
        </p:nvSpPr>
        <p:spPr>
          <a:xfrm>
            <a:off x="0" y="3068960"/>
            <a:ext cx="9144000" cy="2448272"/>
          </a:xfrm>
          <a:noFill/>
          <a:extLst/>
        </p:spPr>
        <p:txBody>
          <a:bodyPr>
            <a:normAutofit/>
          </a:bodyPr>
          <a:lstStyle/>
          <a:p>
            <a:pPr eaLnBrk="1" hangingPunct="1">
              <a:lnSpc>
                <a:spcPct val="80000"/>
              </a:lnSpc>
              <a:defRPr/>
            </a:pPr>
            <a:r>
              <a:rPr lang="fr-FR" altLang="fr-FR" sz="5400" dirty="0">
                <a:solidFill>
                  <a:schemeClr val="bg1"/>
                </a:solidFill>
                <a:latin typeface="Trebuchet MS"/>
                <a:cs typeface="Trebuchet MS"/>
              </a:rPr>
              <a:t>15 et 16 juin 2019</a:t>
            </a:r>
            <a:r>
              <a:rPr lang="fr-FR" altLang="fr-FR" sz="5400" dirty="0">
                <a:solidFill>
                  <a:schemeClr val="bg1"/>
                </a:solidFill>
                <a:effectLst/>
                <a:latin typeface="Trebuchet MS"/>
                <a:cs typeface="Trebuchet MS"/>
              </a:rPr>
              <a:t/>
            </a:r>
            <a:br>
              <a:rPr lang="fr-FR" altLang="fr-FR" sz="5400" dirty="0">
                <a:solidFill>
                  <a:schemeClr val="bg1"/>
                </a:solidFill>
                <a:effectLst/>
                <a:latin typeface="Trebuchet MS"/>
                <a:cs typeface="Trebuchet MS"/>
              </a:rPr>
            </a:br>
            <a:r>
              <a:rPr lang="fr-FR" altLang="fr-FR" sz="8800" b="1" dirty="0">
                <a:solidFill>
                  <a:schemeClr val="bg1"/>
                </a:solidFill>
                <a:latin typeface="Trebuchet MS"/>
                <a:cs typeface="Trebuchet MS"/>
              </a:rPr>
              <a:t>Ivry en Fête</a:t>
            </a:r>
            <a:endParaRPr lang="fr-FR" altLang="fr-FR" sz="8800" b="1" dirty="0">
              <a:solidFill>
                <a:schemeClr val="bg1"/>
              </a:solidFill>
              <a:effectLst>
                <a:outerShdw blurRad="38100" dist="38100" dir="2700000" algn="tl">
                  <a:srgbClr val="000000"/>
                </a:outerShdw>
              </a:effectLst>
              <a:latin typeface="Trebuchet MS"/>
              <a:cs typeface="Trebuchet MS"/>
            </a:endParaRPr>
          </a:p>
        </p:txBody>
      </p:sp>
      <p:sp>
        <p:nvSpPr>
          <p:cNvPr id="14341" name="Rectangle 10"/>
          <p:cNvSpPr>
            <a:spLocks noChangeArrowheads="1"/>
          </p:cNvSpPr>
          <p:nvPr/>
        </p:nvSpPr>
        <p:spPr bwMode="auto">
          <a:xfrm>
            <a:off x="1697179" y="6093296"/>
            <a:ext cx="6048672" cy="4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500">
                <a:solidFill>
                  <a:srgbClr val="353A93"/>
                </a:solidFill>
                <a:latin typeface="Trebuchet MS" pitchFamily="34" charset="0"/>
                <a:cs typeface="Times New Roman" charset="0"/>
              </a:defRPr>
            </a:lvl1pPr>
            <a:lvl2pPr marL="742950" indent="-285750" eaLnBrk="0" hangingPunct="0">
              <a:spcBef>
                <a:spcPct val="20000"/>
              </a:spcBef>
              <a:buChar char="–"/>
              <a:defRPr sz="2200">
                <a:solidFill>
                  <a:srgbClr val="353A93"/>
                </a:solidFill>
                <a:latin typeface="Trebuchet MS" pitchFamily="34" charset="0"/>
                <a:cs typeface="Times New Roman" charset="0"/>
              </a:defRPr>
            </a:lvl2pPr>
            <a:lvl3pPr marL="1143000" indent="-228600" eaLnBrk="0" hangingPunct="0">
              <a:spcBef>
                <a:spcPct val="20000"/>
              </a:spcBef>
              <a:buChar char="•"/>
              <a:defRPr sz="2000">
                <a:solidFill>
                  <a:srgbClr val="353A93"/>
                </a:solidFill>
                <a:latin typeface="Trebuchet MS" pitchFamily="34" charset="0"/>
                <a:cs typeface="Times New Roman" charset="0"/>
              </a:defRPr>
            </a:lvl3pPr>
            <a:lvl4pPr marL="1600200" indent="-228600" eaLnBrk="0" hangingPunct="0">
              <a:spcBef>
                <a:spcPct val="20000"/>
              </a:spcBef>
              <a:buChar char="–"/>
              <a:defRPr>
                <a:solidFill>
                  <a:srgbClr val="353A93"/>
                </a:solidFill>
                <a:latin typeface="Trebuchet MS" pitchFamily="34" charset="0"/>
                <a:cs typeface="Times New Roman" charset="0"/>
              </a:defRPr>
            </a:lvl4pPr>
            <a:lvl5pPr marL="2057400" indent="-228600" eaLnBrk="0" hangingPunct="0">
              <a:spcBef>
                <a:spcPct val="20000"/>
              </a:spcBef>
              <a:buChar char="»"/>
              <a:defRPr>
                <a:solidFill>
                  <a:srgbClr val="353A93"/>
                </a:solidFill>
                <a:latin typeface="Trebuchet MS" pitchFamily="34" charset="0"/>
                <a:cs typeface="Times New Roman" charset="0"/>
              </a:defRPr>
            </a:lvl5pPr>
            <a:lvl6pPr marL="2514600" indent="-228600" eaLnBrk="0" fontAlgn="base" hangingPunct="0">
              <a:spcBef>
                <a:spcPct val="20000"/>
              </a:spcBef>
              <a:spcAft>
                <a:spcPct val="0"/>
              </a:spcAft>
              <a:buChar char="»"/>
              <a:defRPr>
                <a:solidFill>
                  <a:srgbClr val="353A93"/>
                </a:solidFill>
                <a:latin typeface="Trebuchet MS" pitchFamily="34" charset="0"/>
                <a:cs typeface="Times New Roman" charset="0"/>
              </a:defRPr>
            </a:lvl6pPr>
            <a:lvl7pPr marL="2971800" indent="-228600" eaLnBrk="0" fontAlgn="base" hangingPunct="0">
              <a:spcBef>
                <a:spcPct val="20000"/>
              </a:spcBef>
              <a:spcAft>
                <a:spcPct val="0"/>
              </a:spcAft>
              <a:buChar char="»"/>
              <a:defRPr>
                <a:solidFill>
                  <a:srgbClr val="353A93"/>
                </a:solidFill>
                <a:latin typeface="Trebuchet MS" pitchFamily="34" charset="0"/>
                <a:cs typeface="Times New Roman" charset="0"/>
              </a:defRPr>
            </a:lvl7pPr>
            <a:lvl8pPr marL="3429000" indent="-228600" eaLnBrk="0" fontAlgn="base" hangingPunct="0">
              <a:spcBef>
                <a:spcPct val="20000"/>
              </a:spcBef>
              <a:spcAft>
                <a:spcPct val="0"/>
              </a:spcAft>
              <a:buChar char="»"/>
              <a:defRPr>
                <a:solidFill>
                  <a:srgbClr val="353A93"/>
                </a:solidFill>
                <a:latin typeface="Trebuchet MS" pitchFamily="34" charset="0"/>
                <a:cs typeface="Times New Roman" charset="0"/>
              </a:defRPr>
            </a:lvl8pPr>
            <a:lvl9pPr marL="3886200" indent="-228600" eaLnBrk="0" fontAlgn="base" hangingPunct="0">
              <a:spcBef>
                <a:spcPct val="20000"/>
              </a:spcBef>
              <a:spcAft>
                <a:spcPct val="0"/>
              </a:spcAft>
              <a:buChar char="»"/>
              <a:defRPr>
                <a:solidFill>
                  <a:srgbClr val="353A93"/>
                </a:solidFill>
                <a:latin typeface="Trebuchet MS" pitchFamily="34" charset="0"/>
                <a:cs typeface="Times New Roman" charset="0"/>
              </a:defRPr>
            </a:lvl9pPr>
          </a:lstStyle>
          <a:p>
            <a:pPr algn="ctr" eaLnBrk="1" hangingPunct="1">
              <a:lnSpc>
                <a:spcPct val="130000"/>
              </a:lnSpc>
              <a:buFontTx/>
              <a:buNone/>
            </a:pPr>
            <a:r>
              <a:rPr lang="fr-FR" altLang="fr-FR" sz="1800" dirty="0">
                <a:solidFill>
                  <a:schemeClr val="tx1"/>
                </a:solidFill>
                <a:latin typeface="Calibri"/>
                <a:cs typeface="Calibri"/>
              </a:rPr>
              <a:t>1</a:t>
            </a:r>
            <a:r>
              <a:rPr lang="fr-FR" altLang="fr-FR" sz="1800" baseline="30000" dirty="0">
                <a:solidFill>
                  <a:schemeClr val="tx1"/>
                </a:solidFill>
                <a:latin typeface="Calibri"/>
                <a:cs typeface="Calibri"/>
              </a:rPr>
              <a:t>er</a:t>
            </a:r>
            <a:r>
              <a:rPr lang="fr-FR" altLang="fr-FR" sz="1800" dirty="0">
                <a:solidFill>
                  <a:schemeClr val="tx1"/>
                </a:solidFill>
                <a:latin typeface="Calibri"/>
                <a:cs typeface="Calibri"/>
              </a:rPr>
              <a:t> réunion Association  IEF 2019 -21/02/2019</a:t>
            </a:r>
          </a:p>
        </p:txBody>
      </p:sp>
      <p:pic>
        <p:nvPicPr>
          <p:cNvPr id="7" name="Espace réservé du contenu 4" descr="Ivry Quadri (JPEG 8 X 8).jpg"/>
          <p:cNvPicPr>
            <a:picLocks noChangeAspect="1"/>
          </p:cNvPicPr>
          <p:nvPr/>
        </p:nvPicPr>
        <p:blipFill>
          <a:blip r:embed="rId4" cstate="print">
            <a:extLst>
              <a:ext uri="{28A0092B-C50C-407E-A947-70E740481C1C}">
                <a14:useLocalDpi xmlns:a14="http://schemas.microsoft.com/office/drawing/2010/main" val="0"/>
              </a:ext>
            </a:extLst>
          </a:blip>
          <a:srcRect l="-40915" r="-40915"/>
          <a:stretch>
            <a:fillRect/>
          </a:stretch>
        </p:blipFill>
        <p:spPr>
          <a:xfrm>
            <a:off x="107504" y="1"/>
            <a:ext cx="2053670" cy="11294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21A777F-5667-46FA-BBDE-B8B4B7D4159B}" type="slidenum">
              <a:rPr lang="fr-FR" altLang="fr-FR" smtClean="0">
                <a:solidFill>
                  <a:srgbClr val="B2B2B2"/>
                </a:solidFill>
              </a:rPr>
              <a:pPr>
                <a:defRPr/>
              </a:pPr>
              <a:t>10</a:t>
            </a:fld>
            <a:endParaRPr lang="fr-FR" altLang="fr-FR">
              <a:solidFill>
                <a:srgbClr val="B2B2B2"/>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4960836" cy="672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331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6"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11</a:t>
            </a:fld>
            <a:endParaRPr lang="fr-FR" altLang="fr-FR" dirty="0">
              <a:solidFill>
                <a:srgbClr val="FF6600"/>
              </a:solidFill>
              <a:latin typeface="Calibri"/>
              <a:cs typeface="Calibri"/>
            </a:endParaRPr>
          </a:p>
        </p:txBody>
      </p:sp>
      <p:sp>
        <p:nvSpPr>
          <p:cNvPr id="7" name="ZoneTexte 6"/>
          <p:cNvSpPr txBox="1"/>
          <p:nvPr/>
        </p:nvSpPr>
        <p:spPr>
          <a:xfrm>
            <a:off x="107504" y="116632"/>
            <a:ext cx="5976664" cy="276999"/>
          </a:xfrm>
          <a:prstGeom prst="rect">
            <a:avLst/>
          </a:prstGeom>
          <a:noFill/>
          <a:ln>
            <a:noFill/>
          </a:ln>
        </p:spPr>
        <p:txBody>
          <a:bodyPr wrap="square" rtlCol="0">
            <a:spAutoFit/>
          </a:bodyPr>
          <a:lstStyle/>
          <a:p>
            <a:r>
              <a:rPr lang="fr-FR" altLang="fr-FR" sz="1200" dirty="0">
                <a:solidFill>
                  <a:schemeClr val="bg1">
                    <a:lumMod val="65000"/>
                  </a:schemeClr>
                </a:solidFill>
                <a:latin typeface="Trebuchet MS"/>
                <a:cs typeface="Trebuchet MS"/>
              </a:rPr>
              <a:t> </a:t>
            </a:r>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sp>
        <p:nvSpPr>
          <p:cNvPr id="11" name="Rectangle 2"/>
          <p:cNvSpPr txBox="1">
            <a:spLocks noChangeArrowheads="1"/>
          </p:cNvSpPr>
          <p:nvPr/>
        </p:nvSpPr>
        <p:spPr>
          <a:xfrm>
            <a:off x="-104180" y="1202001"/>
            <a:ext cx="9144000" cy="3456384"/>
          </a:xfrm>
          <a:prstGeom prst="rect">
            <a:avLst/>
          </a:prstGeom>
          <a:noFill/>
          <a:extLst/>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fr-FR" sz="4800" b="1" dirty="0">
              <a:latin typeface="Trebuchet MS"/>
              <a:cs typeface="Trebuchet MS"/>
            </a:endParaRPr>
          </a:p>
          <a:p>
            <a:pPr>
              <a:defRPr/>
            </a:pPr>
            <a:r>
              <a:rPr lang="fr-FR" sz="4800" b="1" dirty="0">
                <a:latin typeface="Trebuchet MS"/>
                <a:cs typeface="Trebuchet MS"/>
              </a:rPr>
              <a:t>Perspectives 2019</a:t>
            </a:r>
          </a:p>
        </p:txBody>
      </p:sp>
      <p:cxnSp>
        <p:nvCxnSpPr>
          <p:cNvPr id="10" name="Connecteur droit 9"/>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642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Perspectives 2019</a:t>
            </a:r>
          </a:p>
        </p:txBody>
      </p:sp>
      <p:sp>
        <p:nvSpPr>
          <p:cNvPr id="6" name="Titre 1"/>
          <p:cNvSpPr txBox="1">
            <a:spLocks/>
          </p:cNvSpPr>
          <p:nvPr/>
        </p:nvSpPr>
        <p:spPr>
          <a:xfrm>
            <a:off x="457200" y="1916831"/>
            <a:ext cx="8435280" cy="367240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r>
              <a:rPr lang="fr-FR" altLang="fr-FR" sz="2400" u="sng" dirty="0" smtClean="0">
                <a:latin typeface="Trebuchet MS"/>
                <a:cs typeface="Calibri Light"/>
              </a:rPr>
              <a:t>3 </a:t>
            </a:r>
            <a:r>
              <a:rPr lang="fr-FR" altLang="fr-FR" sz="2400" u="sng" dirty="0">
                <a:latin typeface="Trebuchet MS"/>
                <a:cs typeface="Calibri Light"/>
              </a:rPr>
              <a:t>thématiques </a:t>
            </a:r>
            <a:r>
              <a:rPr lang="fr-FR" altLang="fr-FR" sz="2400" u="sng" dirty="0" smtClean="0">
                <a:latin typeface="Trebuchet MS"/>
                <a:cs typeface="Calibri Light"/>
              </a:rPr>
              <a:t> proposées </a:t>
            </a:r>
            <a:r>
              <a:rPr lang="fr-FR" altLang="fr-FR" sz="2400" dirty="0" smtClean="0">
                <a:latin typeface="Trebuchet MS"/>
                <a:cs typeface="Calibri Light"/>
              </a:rPr>
              <a:t>:</a:t>
            </a:r>
          </a:p>
          <a:p>
            <a:pPr marL="342900" indent="-342900">
              <a:buClr>
                <a:srgbClr val="FF0000"/>
              </a:buClr>
              <a:buFont typeface="Courier New" panose="02070309020205020404" pitchFamily="49" charset="0"/>
              <a:buChar char="o"/>
            </a:pPr>
            <a:r>
              <a:rPr lang="fr-FR" altLang="fr-FR" sz="2400" dirty="0" smtClean="0">
                <a:latin typeface="Trebuchet MS"/>
                <a:cs typeface="Calibri Light"/>
              </a:rPr>
              <a:t>le </a:t>
            </a:r>
            <a:r>
              <a:rPr lang="fr-FR" altLang="fr-FR" sz="2400" dirty="0">
                <a:latin typeface="Trebuchet MS"/>
                <a:cs typeface="Calibri Light"/>
              </a:rPr>
              <a:t>vote pour les projets du budget participatif, </a:t>
            </a:r>
            <a:endParaRPr lang="fr-FR" altLang="fr-FR" sz="2400" dirty="0" smtClean="0">
              <a:latin typeface="Trebuchet MS"/>
              <a:cs typeface="Calibri Light"/>
            </a:endParaRPr>
          </a:p>
          <a:p>
            <a:pPr marL="342900" indent="-342900">
              <a:buClr>
                <a:srgbClr val="FF0000"/>
              </a:buClr>
              <a:buFont typeface="Courier New" panose="02070309020205020404" pitchFamily="49" charset="0"/>
              <a:buChar char="o"/>
            </a:pPr>
            <a:r>
              <a:rPr lang="fr-FR" altLang="fr-FR" sz="2400" dirty="0" smtClean="0">
                <a:latin typeface="Trebuchet MS"/>
                <a:cs typeface="Calibri Light"/>
              </a:rPr>
              <a:t>la </a:t>
            </a:r>
            <a:r>
              <a:rPr lang="fr-FR" altLang="fr-FR" sz="2400" dirty="0">
                <a:latin typeface="Trebuchet MS"/>
                <a:cs typeface="Calibri Light"/>
              </a:rPr>
              <a:t>présentation du bilan de </a:t>
            </a:r>
            <a:r>
              <a:rPr lang="fr-FR" altLang="fr-FR" sz="2400" dirty="0" smtClean="0">
                <a:latin typeface="Trebuchet MS"/>
                <a:cs typeface="Calibri Light"/>
              </a:rPr>
              <a:t>mandat,</a:t>
            </a:r>
          </a:p>
          <a:p>
            <a:pPr marL="342900" indent="-342900">
              <a:buClr>
                <a:srgbClr val="FF0000"/>
              </a:buClr>
              <a:buFont typeface="Courier New" panose="02070309020205020404" pitchFamily="49" charset="0"/>
              <a:buChar char="o"/>
            </a:pPr>
            <a:r>
              <a:rPr lang="fr-FR" altLang="fr-FR" sz="2400" dirty="0" smtClean="0">
                <a:latin typeface="Trebuchet MS"/>
                <a:cs typeface="Calibri Light"/>
              </a:rPr>
              <a:t>les </a:t>
            </a:r>
            <a:r>
              <a:rPr lang="fr-FR" altLang="fr-FR" sz="2400" dirty="0">
                <a:latin typeface="Trebuchet MS"/>
                <a:cs typeface="Calibri Light"/>
              </a:rPr>
              <a:t>100 ans de l’USI </a:t>
            </a:r>
          </a:p>
          <a:p>
            <a:pPr marL="457200" indent="-457200" algn="l">
              <a:buClr>
                <a:srgbClr val="FF0000"/>
              </a:buClr>
              <a:buFont typeface="Wingdings" charset="2"/>
              <a:buChar char="§"/>
            </a:pPr>
            <a:endParaRPr lang="fr-FR" altLang="fr-FR" sz="2400" dirty="0">
              <a:latin typeface="Trebuchet MS"/>
              <a:cs typeface="Calibri Light"/>
            </a:endParaRPr>
          </a:p>
          <a:p>
            <a:pPr marL="342900" indent="-342900" algn="l">
              <a:buClr>
                <a:srgbClr val="FF0000"/>
              </a:buClr>
              <a:buFont typeface="Wingdings" panose="05000000000000000000" pitchFamily="2" charset="2"/>
              <a:buChar char="§"/>
            </a:pPr>
            <a:r>
              <a:rPr lang="fr-FR" altLang="fr-FR" sz="2400" u="sng" dirty="0" smtClean="0">
                <a:latin typeface="Trebuchet MS"/>
                <a:cs typeface="Calibri Light"/>
              </a:rPr>
              <a:t>Présentation d</a:t>
            </a:r>
            <a:r>
              <a:rPr lang="fr-FR" altLang="fr-FR" sz="2400" u="sng" dirty="0" smtClean="0">
                <a:latin typeface="Trebuchet MS"/>
                <a:cs typeface="Calibri Light"/>
              </a:rPr>
              <a:t>es </a:t>
            </a:r>
            <a:r>
              <a:rPr lang="fr-FR" altLang="fr-FR" sz="2400" u="sng" dirty="0">
                <a:latin typeface="Trebuchet MS"/>
                <a:cs typeface="Calibri Light"/>
              </a:rPr>
              <a:t>projets municipaux structurants </a:t>
            </a:r>
            <a:r>
              <a:rPr lang="fr-FR" altLang="fr-FR" sz="2400" dirty="0" smtClean="0">
                <a:latin typeface="Trebuchet MS"/>
                <a:cs typeface="Calibri Light"/>
              </a:rPr>
              <a:t>:</a:t>
            </a:r>
          </a:p>
          <a:p>
            <a:pPr marL="457200" indent="-457200">
              <a:buClr>
                <a:srgbClr val="FF0000"/>
              </a:buClr>
              <a:buFont typeface="Courier New" panose="02070309020205020404" pitchFamily="49" charset="0"/>
              <a:buChar char="o"/>
            </a:pPr>
            <a:r>
              <a:rPr lang="fr-FR" altLang="fr-FR" sz="2400" dirty="0" smtClean="0">
                <a:latin typeface="Trebuchet MS"/>
                <a:cs typeface="Calibri Light"/>
              </a:rPr>
              <a:t>Développement durable,</a:t>
            </a:r>
          </a:p>
          <a:p>
            <a:pPr marL="457200" indent="-457200">
              <a:buClr>
                <a:srgbClr val="FF0000"/>
              </a:buClr>
              <a:buFont typeface="Courier New" panose="02070309020205020404" pitchFamily="49" charset="0"/>
              <a:buChar char="o"/>
            </a:pPr>
            <a:r>
              <a:rPr lang="fr-FR" altLang="fr-FR" sz="2400" dirty="0">
                <a:latin typeface="Trebuchet MS"/>
                <a:cs typeface="Calibri Light"/>
              </a:rPr>
              <a:t>P</a:t>
            </a:r>
            <a:r>
              <a:rPr lang="fr-FR" altLang="fr-FR" sz="2400" dirty="0" smtClean="0">
                <a:latin typeface="Trebuchet MS"/>
                <a:cs typeface="Calibri Light"/>
              </a:rPr>
              <a:t>rojets </a:t>
            </a:r>
            <a:r>
              <a:rPr lang="fr-FR" altLang="fr-FR" sz="2400" dirty="0">
                <a:latin typeface="Trebuchet MS"/>
                <a:cs typeface="Calibri Light"/>
              </a:rPr>
              <a:t>urbains, </a:t>
            </a:r>
            <a:endParaRPr lang="fr-FR" altLang="fr-FR" sz="2400" dirty="0" smtClean="0">
              <a:latin typeface="Trebuchet MS"/>
              <a:cs typeface="Calibri Light"/>
            </a:endParaRPr>
          </a:p>
          <a:p>
            <a:pPr marL="457200" indent="-457200">
              <a:buClr>
                <a:srgbClr val="FF0000"/>
              </a:buClr>
              <a:buFont typeface="Courier New" panose="02070309020205020404" pitchFamily="49" charset="0"/>
              <a:buChar char="o"/>
            </a:pPr>
            <a:r>
              <a:rPr lang="fr-FR" altLang="fr-FR" sz="2400" dirty="0" smtClean="0">
                <a:latin typeface="Trebuchet MS"/>
                <a:cs typeface="Calibri Light"/>
              </a:rPr>
              <a:t>CCAS</a:t>
            </a:r>
            <a:r>
              <a:rPr lang="fr-FR" altLang="fr-FR" sz="2400" dirty="0">
                <a:latin typeface="Trebuchet MS"/>
                <a:cs typeface="Calibri Light"/>
              </a:rPr>
              <a:t>….</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12</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404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Perspectives 2019 (2)</a:t>
            </a:r>
          </a:p>
        </p:txBody>
      </p:sp>
      <p:sp>
        <p:nvSpPr>
          <p:cNvPr id="6" name="Titre 1"/>
          <p:cNvSpPr txBox="1">
            <a:spLocks/>
          </p:cNvSpPr>
          <p:nvPr/>
        </p:nvSpPr>
        <p:spPr>
          <a:xfrm>
            <a:off x="457200" y="1916832"/>
            <a:ext cx="8435280" cy="38884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r>
              <a:rPr lang="fr-FR" altLang="fr-FR" sz="2400" dirty="0" smtClean="0">
                <a:latin typeface="Trebuchet MS"/>
                <a:cs typeface="Calibri Light"/>
              </a:rPr>
              <a:t>Les horaires d’ouverture </a:t>
            </a:r>
            <a:r>
              <a:rPr lang="fr-FR" altLang="fr-FR" sz="2400" dirty="0">
                <a:latin typeface="Trebuchet MS"/>
                <a:cs typeface="Calibri Light"/>
              </a:rPr>
              <a:t>de la fête changent : </a:t>
            </a:r>
            <a:endParaRPr lang="fr-FR" altLang="fr-FR" sz="2400" dirty="0" smtClean="0">
              <a:latin typeface="Trebuchet MS"/>
              <a:cs typeface="Calibri Light"/>
            </a:endParaRPr>
          </a:p>
          <a:p>
            <a:pPr>
              <a:buClr>
                <a:srgbClr val="FF0000"/>
              </a:buClr>
            </a:pPr>
            <a:r>
              <a:rPr lang="fr-FR" altLang="fr-FR" sz="2400" dirty="0" smtClean="0">
                <a:latin typeface="Trebuchet MS"/>
                <a:cs typeface="Calibri Light"/>
              </a:rPr>
              <a:t>le</a:t>
            </a:r>
            <a:r>
              <a:rPr lang="fr-FR" altLang="fr-FR" sz="2400" b="1" dirty="0" smtClean="0">
                <a:latin typeface="Trebuchet MS"/>
                <a:cs typeface="Calibri Light"/>
              </a:rPr>
              <a:t> </a:t>
            </a:r>
            <a:r>
              <a:rPr lang="fr-FR" altLang="fr-FR" sz="2400" b="1" dirty="0">
                <a:latin typeface="Trebuchet MS"/>
                <a:cs typeface="Calibri Light"/>
              </a:rPr>
              <a:t>samedi, la fête ouvrira à 11h00</a:t>
            </a:r>
            <a:r>
              <a:rPr lang="fr-FR" altLang="fr-FR" sz="2400" dirty="0">
                <a:latin typeface="Trebuchet MS"/>
                <a:cs typeface="Calibri Light"/>
              </a:rPr>
              <a:t>. </a:t>
            </a:r>
          </a:p>
          <a:p>
            <a:pPr algn="l">
              <a:buClr>
                <a:srgbClr val="FF0000"/>
              </a:buClr>
            </a:pPr>
            <a:endParaRPr lang="fr-FR" altLang="fr-FR" sz="2400" dirty="0">
              <a:latin typeface="Trebuchet MS"/>
              <a:cs typeface="Calibri Light"/>
            </a:endParaRPr>
          </a:p>
          <a:p>
            <a:pPr marL="457200" indent="-457200" algn="l">
              <a:buClr>
                <a:srgbClr val="FF0000"/>
              </a:buClr>
              <a:buFont typeface="Wingdings" charset="2"/>
              <a:buChar char="§"/>
            </a:pPr>
            <a:r>
              <a:rPr lang="fr-FR" altLang="fr-FR" sz="2400" dirty="0">
                <a:latin typeface="Trebuchet MS"/>
                <a:cs typeface="Calibri Light"/>
              </a:rPr>
              <a:t>Grande scène : </a:t>
            </a:r>
            <a:endParaRPr lang="fr-FR" altLang="fr-FR" sz="2400" dirty="0" smtClean="0">
              <a:latin typeface="Trebuchet MS"/>
              <a:cs typeface="Calibri Light"/>
            </a:endParaRPr>
          </a:p>
          <a:p>
            <a:pPr marL="457200" indent="-457200">
              <a:buClr>
                <a:srgbClr val="FF0000"/>
              </a:buClr>
              <a:buFont typeface="Courier New" panose="02070309020205020404" pitchFamily="49" charset="0"/>
              <a:buChar char="o"/>
            </a:pPr>
            <a:r>
              <a:rPr lang="fr-FR" altLang="fr-FR" sz="2400" dirty="0" smtClean="0">
                <a:latin typeface="Trebuchet MS"/>
                <a:cs typeface="Calibri Light"/>
              </a:rPr>
              <a:t>programmation </a:t>
            </a:r>
            <a:r>
              <a:rPr lang="fr-FR" altLang="fr-FR" sz="2400" dirty="0">
                <a:latin typeface="Trebuchet MS"/>
                <a:cs typeface="Calibri Light"/>
              </a:rPr>
              <a:t>ciblée et d’envergure </a:t>
            </a:r>
            <a:r>
              <a:rPr lang="fr-FR" altLang="fr-FR" sz="2400" dirty="0" smtClean="0">
                <a:latin typeface="Trebuchet MS"/>
                <a:cs typeface="Calibri Light"/>
              </a:rPr>
              <a:t>nationale</a:t>
            </a:r>
          </a:p>
          <a:p>
            <a:pPr marL="457200" indent="-457200">
              <a:buClr>
                <a:srgbClr val="FF0000"/>
              </a:buClr>
              <a:buFont typeface="Courier New" panose="02070309020205020404" pitchFamily="49" charset="0"/>
              <a:buChar char="o"/>
            </a:pPr>
            <a:r>
              <a:rPr lang="fr-FR" altLang="fr-FR" sz="2400" dirty="0" smtClean="0">
                <a:latin typeface="Trebuchet MS"/>
                <a:cs typeface="Calibri Light"/>
              </a:rPr>
              <a:t>Travail </a:t>
            </a:r>
            <a:r>
              <a:rPr lang="fr-FR" altLang="fr-FR" sz="2400" dirty="0">
                <a:latin typeface="Trebuchet MS"/>
                <a:cs typeface="Calibri Light"/>
              </a:rPr>
              <a:t>de partenariat avec le </a:t>
            </a:r>
            <a:r>
              <a:rPr lang="fr-FR" altLang="fr-FR" sz="2400" dirty="0" smtClean="0">
                <a:latin typeface="Trebuchet MS"/>
                <a:cs typeface="Calibri Light"/>
              </a:rPr>
              <a:t>Hangar pour </a:t>
            </a:r>
            <a:r>
              <a:rPr lang="fr-FR" altLang="fr-FR" sz="2400" dirty="0">
                <a:latin typeface="Trebuchet MS"/>
                <a:cs typeface="Calibri Light"/>
              </a:rPr>
              <a:t>la première partie du samedi soir à partir de 17h.</a:t>
            </a:r>
          </a:p>
          <a:p>
            <a:pPr algn="l">
              <a:buClr>
                <a:srgbClr val="FF0000"/>
              </a:buClr>
            </a:pPr>
            <a:endParaRPr lang="fr-FR" altLang="fr-FR" sz="2400" dirty="0">
              <a:latin typeface="Trebuchet MS"/>
              <a:cs typeface="Calibri Light"/>
            </a:endParaRPr>
          </a:p>
          <a:p>
            <a:pPr marL="457200" indent="-457200" algn="l">
              <a:buClr>
                <a:srgbClr val="FF0000"/>
              </a:buClr>
              <a:buFont typeface="Wingdings" charset="2"/>
              <a:buChar char="§"/>
            </a:pPr>
            <a:r>
              <a:rPr lang="fr-FR" altLang="fr-FR" sz="2400" dirty="0">
                <a:latin typeface="Trebuchet MS"/>
                <a:cs typeface="Calibri Light"/>
              </a:rPr>
              <a:t>Poursuites des actions </a:t>
            </a:r>
            <a:r>
              <a:rPr lang="fr-FR" altLang="fr-FR" sz="2400" dirty="0" err="1">
                <a:latin typeface="Trebuchet MS"/>
                <a:cs typeface="Calibri Light"/>
              </a:rPr>
              <a:t>co-portées</a:t>
            </a:r>
            <a:r>
              <a:rPr lang="fr-FR" altLang="fr-FR" sz="2400" dirty="0">
                <a:latin typeface="Trebuchet MS"/>
                <a:cs typeface="Calibri Light"/>
              </a:rPr>
              <a:t> avec les associations pour tendre vers une fête « zéro </a:t>
            </a:r>
            <a:r>
              <a:rPr lang="fr-FR" altLang="fr-FR" sz="2400" dirty="0" err="1">
                <a:latin typeface="Trebuchet MS"/>
                <a:cs typeface="Calibri Light"/>
              </a:rPr>
              <a:t>waste</a:t>
            </a:r>
            <a:r>
              <a:rPr lang="fr-FR" altLang="fr-FR" sz="2400" dirty="0">
                <a:latin typeface="Trebuchet MS"/>
                <a:cs typeface="Calibri Light"/>
              </a:rPr>
              <a:t> » </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13</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78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6"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14</a:t>
            </a:fld>
            <a:endParaRPr lang="fr-FR" altLang="fr-FR" dirty="0">
              <a:solidFill>
                <a:srgbClr val="FF6600"/>
              </a:solidFill>
              <a:latin typeface="Calibri"/>
              <a:cs typeface="Calibri"/>
            </a:endParaRPr>
          </a:p>
        </p:txBody>
      </p:sp>
      <p:sp>
        <p:nvSpPr>
          <p:cNvPr id="7" name="ZoneTexte 6"/>
          <p:cNvSpPr txBox="1"/>
          <p:nvPr/>
        </p:nvSpPr>
        <p:spPr>
          <a:xfrm>
            <a:off x="107504" y="116632"/>
            <a:ext cx="5976664" cy="276999"/>
          </a:xfrm>
          <a:prstGeom prst="rect">
            <a:avLst/>
          </a:prstGeom>
          <a:noFill/>
          <a:ln>
            <a:noFill/>
          </a:ln>
        </p:spPr>
        <p:txBody>
          <a:bodyPr wrap="square" rtlCol="0">
            <a:spAutoFit/>
          </a:bodyPr>
          <a:lstStyle/>
          <a:p>
            <a:r>
              <a:rPr lang="fr-FR" altLang="fr-FR" sz="1200" dirty="0">
                <a:solidFill>
                  <a:schemeClr val="bg1">
                    <a:lumMod val="65000"/>
                  </a:schemeClr>
                </a:solidFill>
                <a:latin typeface="Trebuchet MS"/>
                <a:cs typeface="Trebuchet MS"/>
              </a:rPr>
              <a:t> </a:t>
            </a:r>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sp>
        <p:nvSpPr>
          <p:cNvPr id="11" name="Rectangle 2"/>
          <p:cNvSpPr txBox="1">
            <a:spLocks noChangeArrowheads="1"/>
          </p:cNvSpPr>
          <p:nvPr/>
        </p:nvSpPr>
        <p:spPr>
          <a:xfrm>
            <a:off x="-104180" y="1202001"/>
            <a:ext cx="9144000" cy="3456384"/>
          </a:xfrm>
          <a:prstGeom prst="rect">
            <a:avLst/>
          </a:prstGeom>
          <a:noFill/>
          <a:extLst/>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fr-FR" sz="4800" b="1" dirty="0">
              <a:latin typeface="Trebuchet MS"/>
              <a:cs typeface="Trebuchet MS"/>
            </a:endParaRPr>
          </a:p>
          <a:p>
            <a:pPr>
              <a:defRPr/>
            </a:pPr>
            <a:r>
              <a:rPr lang="fr-FR" sz="4800" b="1" dirty="0">
                <a:latin typeface="Trebuchet MS"/>
                <a:cs typeface="Trebuchet MS"/>
              </a:rPr>
              <a:t>Calendrier préparatif 2019</a:t>
            </a:r>
          </a:p>
        </p:txBody>
      </p:sp>
      <p:cxnSp>
        <p:nvCxnSpPr>
          <p:cNvPr id="10" name="Connecteur droit 9"/>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365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080120"/>
          </a:xfrm>
        </p:spPr>
        <p:txBody>
          <a:bodyPr>
            <a:normAutofit/>
          </a:bodyPr>
          <a:lstStyle/>
          <a:p>
            <a:r>
              <a:rPr lang="fr-FR" altLang="fr-FR" sz="4000" b="1" dirty="0">
                <a:latin typeface="Trebuchet MS"/>
                <a:cs typeface="Trebuchet MS"/>
              </a:rPr>
              <a:t>Organisation 2019 </a:t>
            </a:r>
          </a:p>
        </p:txBody>
      </p:sp>
      <p:sp>
        <p:nvSpPr>
          <p:cNvPr id="6" name="Titre 1"/>
          <p:cNvSpPr txBox="1">
            <a:spLocks/>
          </p:cNvSpPr>
          <p:nvPr/>
        </p:nvSpPr>
        <p:spPr>
          <a:xfrm>
            <a:off x="540150" y="1484784"/>
            <a:ext cx="8435280" cy="47525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t>La </a:t>
            </a:r>
            <a:r>
              <a:rPr lang="fr-FR" sz="2400" b="1" dirty="0"/>
              <a:t>création d’un comité de pilotage </a:t>
            </a:r>
            <a:r>
              <a:rPr lang="fr-FR" sz="2400" dirty="0"/>
              <a:t>pour l’organisation et le suivi d’Ivry en Fête 2019, la gestion opérationnelle et budgétaire restant dévolue à la direction de la communication et au service des Relations Publiques et </a:t>
            </a:r>
            <a:r>
              <a:rPr lang="fr-FR" sz="2400" dirty="0" smtClean="0"/>
              <a:t>Internationales</a:t>
            </a:r>
          </a:p>
          <a:p>
            <a:pPr algn="l"/>
            <a:endParaRPr lang="fr-FR" sz="2400" dirty="0" smtClean="0"/>
          </a:p>
          <a:p>
            <a:pPr algn="l"/>
            <a:r>
              <a:rPr lang="fr-FR" sz="2400" u="sng" dirty="0" smtClean="0"/>
              <a:t>Sur </a:t>
            </a:r>
            <a:r>
              <a:rPr lang="fr-FR" sz="2400" u="sng" dirty="0"/>
              <a:t>cette base, le calendrier de travail est le suivant:</a:t>
            </a:r>
          </a:p>
          <a:p>
            <a:pPr algn="l"/>
            <a:r>
              <a:rPr lang="fr-FR" sz="2400" b="1" dirty="0"/>
              <a:t>Groupe de travail </a:t>
            </a:r>
            <a:r>
              <a:rPr lang="fr-FR" sz="2400" dirty="0"/>
              <a:t>en décembre afin d’établir le cadrage de l’édition 2019</a:t>
            </a:r>
          </a:p>
          <a:p>
            <a:pPr algn="l"/>
            <a:r>
              <a:rPr lang="fr-FR" sz="2400" b="1" dirty="0"/>
              <a:t>Rencontres en février/mars </a:t>
            </a:r>
            <a:r>
              <a:rPr lang="fr-FR" sz="2400" dirty="0"/>
              <a:t>autour des projets des différents espaces proposés par les associations, les services, validation de la scénographie définitive</a:t>
            </a:r>
          </a:p>
          <a:p>
            <a:pPr algn="l"/>
            <a:r>
              <a:rPr lang="fr-FR" sz="2400" b="1" dirty="0"/>
              <a:t>Rencontre mi-mai </a:t>
            </a:r>
            <a:r>
              <a:rPr lang="fr-FR" sz="2400" dirty="0"/>
              <a:t>pour une validation globale de l’édition</a:t>
            </a:r>
          </a:p>
          <a:p>
            <a:pPr algn="l">
              <a:buClr>
                <a:srgbClr val="FF0000"/>
              </a:buClr>
            </a:pPr>
            <a:endParaRPr lang="fr-FR" altLang="fr-FR" sz="2800" b="1" dirty="0">
              <a:latin typeface="Trebuchet MS"/>
              <a:cs typeface="Calibri Light"/>
            </a:endParaRP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15</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73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Calendrier 2019 </a:t>
            </a:r>
          </a:p>
        </p:txBody>
      </p:sp>
      <p:sp>
        <p:nvSpPr>
          <p:cNvPr id="6" name="Titre 1"/>
          <p:cNvSpPr txBox="1">
            <a:spLocks/>
          </p:cNvSpPr>
          <p:nvPr/>
        </p:nvSpPr>
        <p:spPr>
          <a:xfrm>
            <a:off x="457200" y="1700808"/>
            <a:ext cx="8435280" cy="41044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Clr>
                <a:srgbClr val="FF0000"/>
              </a:buClr>
              <a:buFont typeface="Wingdings" panose="05000000000000000000" pitchFamily="2" charset="2"/>
              <a:buChar char="§"/>
            </a:pPr>
            <a:r>
              <a:rPr lang="fr-FR" altLang="fr-FR" sz="2400" dirty="0">
                <a:latin typeface="Trebuchet MS"/>
                <a:cs typeface="Calibri Light"/>
              </a:rPr>
              <a:t>Première rencontre avec les associations: </a:t>
            </a:r>
            <a:r>
              <a:rPr lang="fr-FR" altLang="fr-FR" sz="2400" b="1" dirty="0">
                <a:latin typeface="Trebuchet MS"/>
                <a:cs typeface="Calibri Light"/>
              </a:rPr>
              <a:t>21 février</a:t>
            </a:r>
          </a:p>
          <a:p>
            <a:pPr>
              <a:buClr>
                <a:srgbClr val="FF0000"/>
              </a:buClr>
            </a:pPr>
            <a:endParaRPr lang="fr-FR" altLang="fr-FR" sz="2400" dirty="0">
              <a:solidFill>
                <a:srgbClr val="00B050"/>
              </a:solidFill>
              <a:latin typeface="Trebuchet MS"/>
              <a:cs typeface="Calibri Light"/>
            </a:endParaRPr>
          </a:p>
          <a:p>
            <a:pPr marL="342900" indent="-342900" algn="l">
              <a:buClr>
                <a:srgbClr val="FF0000"/>
              </a:buClr>
              <a:buFont typeface="Wingdings" panose="05000000000000000000" pitchFamily="2" charset="2"/>
              <a:buChar char="§"/>
            </a:pPr>
            <a:r>
              <a:rPr lang="fr-FR" altLang="fr-FR" sz="2400" dirty="0">
                <a:latin typeface="Trebuchet MS"/>
                <a:cs typeface="Calibri Light"/>
              </a:rPr>
              <a:t>Fin de inscriptions : </a:t>
            </a:r>
            <a:r>
              <a:rPr lang="fr-FR" altLang="fr-FR" sz="2400" b="1" dirty="0">
                <a:latin typeface="Trebuchet MS"/>
                <a:cs typeface="Calibri Light"/>
              </a:rPr>
              <a:t>22 Mars</a:t>
            </a:r>
          </a:p>
          <a:p>
            <a:pPr>
              <a:buClr>
                <a:srgbClr val="FF0000"/>
              </a:buClr>
            </a:pPr>
            <a:endParaRPr lang="fr-FR" altLang="fr-FR" sz="2400" strike="sngStrike" dirty="0">
              <a:solidFill>
                <a:srgbClr val="FF0000"/>
              </a:solidFill>
              <a:latin typeface="Trebuchet MS"/>
              <a:cs typeface="Calibri Light"/>
            </a:endParaRPr>
          </a:p>
          <a:p>
            <a:pPr marL="342900" indent="-342900" algn="l">
              <a:buClr>
                <a:srgbClr val="FF0000"/>
              </a:buClr>
              <a:buFont typeface="Wingdings" panose="05000000000000000000" pitchFamily="2" charset="2"/>
              <a:buChar char="§"/>
            </a:pPr>
            <a:r>
              <a:rPr lang="fr-FR" altLang="fr-FR" sz="2400" b="1" dirty="0">
                <a:latin typeface="Trebuchet MS"/>
                <a:cs typeface="Calibri Light"/>
              </a:rPr>
              <a:t>Prochain rendez-vous semaine 20 (du 13 au 17 mai) :</a:t>
            </a:r>
          </a:p>
          <a:p>
            <a:pPr>
              <a:buClr>
                <a:srgbClr val="FF0000"/>
              </a:buClr>
            </a:pPr>
            <a:endParaRPr lang="fr-FR" altLang="fr-FR" sz="2400" b="1" dirty="0">
              <a:latin typeface="Trebuchet MS"/>
              <a:cs typeface="Calibri Light"/>
            </a:endParaRPr>
          </a:p>
          <a:p>
            <a:pPr marL="342900" indent="-342900">
              <a:buClr>
                <a:srgbClr val="FF0000"/>
              </a:buClr>
              <a:buFont typeface="Wingdings" panose="05000000000000000000" pitchFamily="2" charset="2"/>
              <a:buChar char="v"/>
            </a:pPr>
            <a:r>
              <a:rPr lang="fr-FR" altLang="fr-FR" sz="2400" dirty="0" smtClean="0">
                <a:latin typeface="Trebuchet MS"/>
                <a:cs typeface="Calibri Light"/>
              </a:rPr>
              <a:t>validation </a:t>
            </a:r>
            <a:r>
              <a:rPr lang="fr-FR" altLang="fr-FR" sz="2400" dirty="0">
                <a:latin typeface="Trebuchet MS"/>
                <a:cs typeface="Calibri Light"/>
              </a:rPr>
              <a:t>des dossiers</a:t>
            </a:r>
          </a:p>
          <a:p>
            <a:pPr marL="342900" indent="-342900">
              <a:buClr>
                <a:srgbClr val="FF0000"/>
              </a:buClr>
              <a:buFont typeface="Wingdings" panose="05000000000000000000" pitchFamily="2" charset="2"/>
              <a:buChar char="v"/>
            </a:pPr>
            <a:r>
              <a:rPr lang="fr-FR" altLang="fr-FR" sz="2400" dirty="0">
                <a:latin typeface="Trebuchet MS"/>
                <a:cs typeface="Calibri Light"/>
              </a:rPr>
              <a:t>présentation de l’édition 2019</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16</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43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36618"/>
            <a:ext cx="9144000" cy="3112460"/>
          </a:xfrm>
        </p:spPr>
        <p:txBody>
          <a:bodyPr>
            <a:normAutofit/>
          </a:bodyPr>
          <a:lstStyle/>
          <a:p>
            <a:r>
              <a:rPr lang="fr-FR" altLang="fr-FR" sz="5400" b="1" dirty="0">
                <a:latin typeface="Trebuchet MS"/>
                <a:cs typeface="Trebuchet MS"/>
              </a:rPr>
              <a:t>Premiers projets?</a:t>
            </a:r>
            <a:br>
              <a:rPr lang="fr-FR" altLang="fr-FR" sz="5400" b="1" dirty="0">
                <a:latin typeface="Trebuchet MS"/>
                <a:cs typeface="Trebuchet MS"/>
              </a:rPr>
            </a:br>
            <a:r>
              <a:rPr lang="fr-FR" altLang="fr-FR" sz="5400" b="1" dirty="0">
                <a:latin typeface="Trebuchet MS"/>
                <a:cs typeface="Trebuchet MS"/>
              </a:rPr>
              <a:t/>
            </a:r>
            <a:br>
              <a:rPr lang="fr-FR" altLang="fr-FR" sz="5400" b="1" dirty="0">
                <a:latin typeface="Trebuchet MS"/>
                <a:cs typeface="Trebuchet MS"/>
              </a:rPr>
            </a:br>
            <a:r>
              <a:rPr lang="fr-FR" altLang="fr-FR" sz="5400" b="1" dirty="0">
                <a:latin typeface="Trebuchet MS"/>
                <a:cs typeface="Trebuchet MS"/>
              </a:rPr>
              <a:t>Tour de table </a:t>
            </a:r>
          </a:p>
        </p:txBody>
      </p:sp>
      <p:sp>
        <p:nvSpPr>
          <p:cNvPr id="6" name="Titre 1"/>
          <p:cNvSpPr txBox="1">
            <a:spLocks/>
          </p:cNvSpPr>
          <p:nvPr/>
        </p:nvSpPr>
        <p:spPr>
          <a:xfrm>
            <a:off x="457200" y="4365104"/>
            <a:ext cx="8435280" cy="14401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rgbClr val="FF0000"/>
              </a:buClr>
            </a:pPr>
            <a:r>
              <a:rPr lang="fr-FR" altLang="fr-FR" sz="2800" b="1" dirty="0">
                <a:latin typeface="Trebuchet MS"/>
                <a:cs typeface="Calibri Light"/>
              </a:rPr>
              <a:t>Merci à toutes et tous </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17</a:t>
            </a:fld>
            <a:endParaRPr lang="fr-FR" altLang="fr-FR" dirty="0">
              <a:solidFill>
                <a:srgbClr val="FF6600"/>
              </a:solidFill>
              <a:latin typeface="Calibri"/>
              <a:cs typeface="Calibri"/>
            </a:endParaRPr>
          </a:p>
        </p:txBody>
      </p:sp>
      <p:cxnSp>
        <p:nvCxnSpPr>
          <p:cNvPr id="16" name="Connecteur droit 15"/>
          <p:cNvCxnSpPr/>
          <p:nvPr/>
        </p:nvCxnSpPr>
        <p:spPr>
          <a:xfrm>
            <a:off x="0" y="404664"/>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39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6"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2</a:t>
            </a:fld>
            <a:endParaRPr lang="fr-FR" altLang="fr-FR" dirty="0">
              <a:solidFill>
                <a:srgbClr val="FF6600"/>
              </a:solidFill>
              <a:latin typeface="Calibri"/>
              <a:cs typeface="Calibri"/>
            </a:endParaRPr>
          </a:p>
        </p:txBody>
      </p:sp>
      <p:sp>
        <p:nvSpPr>
          <p:cNvPr id="7" name="ZoneTexte 6"/>
          <p:cNvSpPr txBox="1"/>
          <p:nvPr/>
        </p:nvSpPr>
        <p:spPr>
          <a:xfrm>
            <a:off x="107504" y="116632"/>
            <a:ext cx="5976664" cy="276999"/>
          </a:xfrm>
          <a:prstGeom prst="rect">
            <a:avLst/>
          </a:prstGeom>
          <a:noFill/>
          <a:ln>
            <a:noFill/>
          </a:ln>
        </p:spPr>
        <p:txBody>
          <a:bodyPr wrap="square" rtlCol="0">
            <a:spAutoFit/>
          </a:bodyPr>
          <a:lstStyle/>
          <a:p>
            <a:r>
              <a:rPr lang="fr-FR" altLang="fr-FR" sz="1200" dirty="0">
                <a:solidFill>
                  <a:schemeClr val="bg1">
                    <a:lumMod val="65000"/>
                  </a:schemeClr>
                </a:solidFill>
                <a:latin typeface="Trebuchet MS"/>
                <a:cs typeface="Trebuchet MS"/>
              </a:rPr>
              <a:t> </a:t>
            </a:r>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sp>
        <p:nvSpPr>
          <p:cNvPr id="11" name="Rectangle 2"/>
          <p:cNvSpPr txBox="1">
            <a:spLocks noChangeArrowheads="1"/>
          </p:cNvSpPr>
          <p:nvPr/>
        </p:nvSpPr>
        <p:spPr>
          <a:xfrm>
            <a:off x="-104180" y="1202001"/>
            <a:ext cx="9144000" cy="3456384"/>
          </a:xfrm>
          <a:prstGeom prst="rect">
            <a:avLst/>
          </a:prstGeom>
          <a:noFill/>
          <a:extLst/>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fr-FR" sz="4800" b="1" dirty="0">
              <a:latin typeface="Trebuchet MS"/>
              <a:cs typeface="Trebuchet MS"/>
            </a:endParaRPr>
          </a:p>
          <a:p>
            <a:pPr>
              <a:defRPr/>
            </a:pPr>
            <a:r>
              <a:rPr lang="fr-FR" sz="4800" b="1" dirty="0">
                <a:latin typeface="Trebuchet MS"/>
                <a:cs typeface="Trebuchet MS"/>
              </a:rPr>
              <a:t>Bilan 2018</a:t>
            </a:r>
          </a:p>
        </p:txBody>
      </p:sp>
      <p:cxnSp>
        <p:nvCxnSpPr>
          <p:cNvPr id="10" name="Connecteur droit 9"/>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2010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chiffré 2018</a:t>
            </a:r>
          </a:p>
        </p:txBody>
      </p:sp>
      <p:sp>
        <p:nvSpPr>
          <p:cNvPr id="6" name="Titre 1"/>
          <p:cNvSpPr txBox="1">
            <a:spLocks/>
          </p:cNvSpPr>
          <p:nvPr/>
        </p:nvSpPr>
        <p:spPr>
          <a:xfrm>
            <a:off x="457200" y="1628801"/>
            <a:ext cx="8435280" cy="4459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r>
              <a:rPr lang="fr-FR" altLang="fr-FR" sz="2800" dirty="0">
                <a:latin typeface="Trebuchet MS"/>
                <a:cs typeface="Calibri Light"/>
              </a:rPr>
              <a:t>Une fréquentation stable à hauteur de </a:t>
            </a:r>
            <a:r>
              <a:rPr lang="fr-FR" altLang="fr-FR" sz="2800" b="1" dirty="0">
                <a:latin typeface="Trebuchet MS"/>
                <a:cs typeface="Calibri Light"/>
              </a:rPr>
              <a:t>15 000 personnes</a:t>
            </a:r>
          </a:p>
          <a:p>
            <a:pPr marL="457200" indent="-457200" algn="l">
              <a:buClr>
                <a:srgbClr val="FF0000"/>
              </a:buClr>
              <a:buFont typeface="Wingdings" charset="2"/>
              <a:buChar char="§"/>
            </a:pPr>
            <a:r>
              <a:rPr lang="fr-FR" altLang="fr-FR" sz="2800" b="1" dirty="0" smtClean="0">
                <a:latin typeface="Trebuchet MS"/>
                <a:cs typeface="Trebuchet MS"/>
              </a:rPr>
              <a:t>145 </a:t>
            </a:r>
            <a:r>
              <a:rPr lang="fr-FR" altLang="fr-FR" sz="2800" b="1" dirty="0">
                <a:latin typeface="Trebuchet MS"/>
                <a:cs typeface="Trebuchet MS"/>
              </a:rPr>
              <a:t>associations </a:t>
            </a:r>
            <a:r>
              <a:rPr lang="fr-FR" altLang="fr-FR" sz="2800" dirty="0">
                <a:latin typeface="Trebuchet MS"/>
                <a:cs typeface="Trebuchet MS"/>
              </a:rPr>
              <a:t>ont participé en 2017 vous étiez 147 en 2018</a:t>
            </a:r>
          </a:p>
          <a:p>
            <a:pPr marL="457200" indent="-457200" algn="l">
              <a:buClr>
                <a:srgbClr val="FF0000"/>
              </a:buClr>
              <a:buFont typeface="Wingdings" charset="2"/>
              <a:buChar char="§"/>
            </a:pPr>
            <a:r>
              <a:rPr lang="fr-FR" altLang="fr-FR" sz="2800" dirty="0">
                <a:latin typeface="Trebuchet MS"/>
                <a:cs typeface="Trebuchet MS"/>
              </a:rPr>
              <a:t>8 associations ne sont pas venues le samedi et le dimanche alors que nous en avions refusé 10</a:t>
            </a:r>
          </a:p>
          <a:p>
            <a:pPr marL="457200" indent="-457200" algn="l">
              <a:buClr>
                <a:srgbClr val="FF0000"/>
              </a:buClr>
              <a:buFont typeface="Wingdings" charset="2"/>
              <a:buChar char="§"/>
            </a:pPr>
            <a:r>
              <a:rPr lang="fr-FR" altLang="fr-FR" sz="2800" b="1" dirty="0" smtClean="0">
                <a:latin typeface="Trebuchet MS"/>
                <a:cs typeface="Calibri Light"/>
              </a:rPr>
              <a:t>51 </a:t>
            </a:r>
            <a:r>
              <a:rPr lang="fr-FR" altLang="fr-FR" sz="2800" b="1" dirty="0">
                <a:latin typeface="Trebuchet MS"/>
                <a:cs typeface="Calibri Light"/>
              </a:rPr>
              <a:t>services municipaux </a:t>
            </a:r>
            <a:r>
              <a:rPr lang="fr-FR" altLang="fr-FR" sz="2800" dirty="0" smtClean="0">
                <a:latin typeface="Trebuchet MS"/>
                <a:cs typeface="Calibri Light"/>
              </a:rPr>
              <a:t>participent</a:t>
            </a:r>
            <a:r>
              <a:rPr lang="fr-FR" altLang="fr-FR" sz="2800" b="1" dirty="0" smtClean="0">
                <a:latin typeface="Trebuchet MS"/>
                <a:cs typeface="Calibri Light"/>
              </a:rPr>
              <a:t> </a:t>
            </a:r>
            <a:r>
              <a:rPr lang="fr-FR" altLang="fr-FR" sz="2800" dirty="0" smtClean="0">
                <a:latin typeface="Trebuchet MS"/>
                <a:cs typeface="Calibri Light"/>
              </a:rPr>
              <a:t>à la fête, dont </a:t>
            </a:r>
            <a:r>
              <a:rPr lang="fr-FR" altLang="fr-FR" sz="2800" dirty="0">
                <a:latin typeface="Trebuchet MS"/>
                <a:cs typeface="Calibri Light"/>
              </a:rPr>
              <a:t>une vingtaine présents dans le village municipal</a:t>
            </a:r>
            <a:endParaRPr lang="fr-FR" altLang="fr-FR" sz="2000" dirty="0">
              <a:latin typeface="Calibri Light"/>
              <a:cs typeface="Calibri Light"/>
            </a:endParaRP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3</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37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2018(2)</a:t>
            </a:r>
          </a:p>
        </p:txBody>
      </p:sp>
      <p:sp>
        <p:nvSpPr>
          <p:cNvPr id="6" name="Titre 1"/>
          <p:cNvSpPr txBox="1">
            <a:spLocks/>
          </p:cNvSpPr>
          <p:nvPr/>
        </p:nvSpPr>
        <p:spPr>
          <a:xfrm>
            <a:off x="457200" y="1916831"/>
            <a:ext cx="8435280" cy="42131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r>
              <a:rPr lang="fr-FR" altLang="fr-FR" sz="2400" dirty="0">
                <a:latin typeface="Trebuchet MS"/>
                <a:cs typeface="Calibri Light"/>
              </a:rPr>
              <a:t>La présentation des politiques municipales  à travers les échanges autour de projets, d’expositions, d’animations, ont su attiré un public nombreux dans un esprit festif.</a:t>
            </a:r>
          </a:p>
          <a:p>
            <a:pPr marL="457200" indent="-457200" algn="l">
              <a:buClr>
                <a:srgbClr val="FF0000"/>
              </a:buClr>
              <a:buFont typeface="Wingdings" charset="2"/>
              <a:buChar char="§"/>
            </a:pPr>
            <a:endParaRPr lang="fr-FR" altLang="fr-FR" sz="2400" dirty="0">
              <a:latin typeface="Trebuchet MS"/>
              <a:cs typeface="Calibri Light"/>
            </a:endParaRPr>
          </a:p>
          <a:p>
            <a:pPr marL="457200" indent="-457200" algn="l">
              <a:buClr>
                <a:srgbClr val="FF0000"/>
              </a:buClr>
              <a:buFont typeface="Wingdings" charset="2"/>
              <a:buChar char="§"/>
            </a:pPr>
            <a:r>
              <a:rPr lang="fr-FR" altLang="fr-FR" sz="2400" dirty="0">
                <a:latin typeface="Trebuchet MS"/>
                <a:cs typeface="Calibri Light"/>
              </a:rPr>
              <a:t> L’espace municipal, sous les couleurs de « Ma ville à </a:t>
            </a:r>
            <a:r>
              <a:rPr lang="fr-FR" altLang="fr-FR" sz="2400" dirty="0" smtClean="0">
                <a:latin typeface="Trebuchet MS"/>
                <a:cs typeface="Calibri Light"/>
              </a:rPr>
              <a:t>venir»,  </a:t>
            </a:r>
            <a:r>
              <a:rPr lang="fr-FR" altLang="fr-FR" sz="2400" dirty="0">
                <a:latin typeface="Trebuchet MS"/>
                <a:cs typeface="Calibri Light"/>
              </a:rPr>
              <a:t>a atteint son objectif de lieu dédié aux échanges autour des évolutions en cours de pans de la politique municipale, favorisant la participation du public autour de temps de rencontres en présence des </a:t>
            </a:r>
            <a:r>
              <a:rPr lang="fr-FR" altLang="fr-FR" sz="2400" dirty="0" err="1">
                <a:latin typeface="Trebuchet MS"/>
                <a:cs typeface="Calibri Light"/>
              </a:rPr>
              <a:t>élu.e.s</a:t>
            </a:r>
            <a:r>
              <a:rPr lang="fr-FR" altLang="fr-FR" sz="2400" dirty="0">
                <a:latin typeface="Trebuchet MS"/>
                <a:cs typeface="Calibri Light"/>
              </a:rPr>
              <a:t>. </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4</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48251"/>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53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2018 (3)</a:t>
            </a:r>
          </a:p>
        </p:txBody>
      </p:sp>
      <p:sp>
        <p:nvSpPr>
          <p:cNvPr id="6" name="Titre 1"/>
          <p:cNvSpPr txBox="1">
            <a:spLocks/>
          </p:cNvSpPr>
          <p:nvPr/>
        </p:nvSpPr>
        <p:spPr>
          <a:xfrm>
            <a:off x="457200" y="1916832"/>
            <a:ext cx="8435280" cy="38884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endParaRPr lang="fr-FR" altLang="fr-FR" sz="2800" dirty="0">
              <a:latin typeface="Trebuchet MS"/>
              <a:cs typeface="Trebuchet MS"/>
            </a:endParaRP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5</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0" y="1700808"/>
            <a:ext cx="8435280" cy="4524315"/>
          </a:xfrm>
          <a:prstGeom prst="rect">
            <a:avLst/>
          </a:prstGeom>
        </p:spPr>
        <p:txBody>
          <a:bodyPr wrap="square">
            <a:spAutoFit/>
          </a:bodyPr>
          <a:lstStyle/>
          <a:p>
            <a:pPr marL="0" indent="0">
              <a:buNone/>
            </a:pPr>
            <a:r>
              <a:rPr lang="fr-FR" b="1" dirty="0">
                <a:latin typeface="Trebuchet MS" panose="020B0603020202020204" pitchFamily="34" charset="0"/>
              </a:rPr>
              <a:t>Les temps forts </a:t>
            </a:r>
            <a:r>
              <a:rPr lang="fr-FR" dirty="0">
                <a:latin typeface="Trebuchet MS" panose="020B0603020202020204" pitchFamily="34" charset="0"/>
              </a:rPr>
              <a:t>: l’accueil des nouveaux arrivants, le temps des Associations, le goûter des enfants ont été construits sur les espaces dédiés au public ciblé et accompagnés par des animations musicales. </a:t>
            </a:r>
          </a:p>
          <a:p>
            <a:endParaRPr lang="fr-FR" dirty="0">
              <a:latin typeface="Trebuchet MS" panose="020B0603020202020204" pitchFamily="34" charset="0"/>
            </a:endParaRPr>
          </a:p>
          <a:p>
            <a:r>
              <a:rPr lang="fr-FR" dirty="0">
                <a:latin typeface="Trebuchet MS" panose="020B0603020202020204" pitchFamily="34" charset="0"/>
              </a:rPr>
              <a:t>La </a:t>
            </a:r>
            <a:r>
              <a:rPr lang="fr-FR" b="1" dirty="0">
                <a:latin typeface="Trebuchet MS" panose="020B0603020202020204" pitchFamily="34" charset="0"/>
              </a:rPr>
              <a:t>réception des associations</a:t>
            </a:r>
            <a:r>
              <a:rPr lang="fr-FR" dirty="0">
                <a:latin typeface="Trebuchet MS" panose="020B0603020202020204" pitchFamily="34" charset="0"/>
              </a:rPr>
              <a:t>, dimanche à 11h dans l’espace associatif, a eu l’honneur d’accueillir la première représentation de </a:t>
            </a:r>
            <a:r>
              <a:rPr lang="fr-FR" b="1" dirty="0">
                <a:latin typeface="Trebuchet MS" panose="020B0603020202020204" pitchFamily="34" charset="0"/>
              </a:rPr>
              <a:t>l’Harmonie</a:t>
            </a:r>
            <a:r>
              <a:rPr lang="fr-FR" dirty="0">
                <a:latin typeface="Trebuchet MS" panose="020B0603020202020204" pitchFamily="34" charset="0"/>
              </a:rPr>
              <a:t> du Conservatoire municipal. </a:t>
            </a:r>
          </a:p>
          <a:p>
            <a:pPr marL="0" indent="0">
              <a:buNone/>
            </a:pPr>
            <a:endParaRPr lang="fr-FR" dirty="0">
              <a:latin typeface="Trebuchet MS" panose="020B0603020202020204" pitchFamily="34" charset="0"/>
            </a:endParaRPr>
          </a:p>
          <a:p>
            <a:pPr marL="0" indent="0">
              <a:buNone/>
            </a:pPr>
            <a:r>
              <a:rPr lang="fr-FR" dirty="0">
                <a:latin typeface="Trebuchet MS" panose="020B0603020202020204" pitchFamily="34" charset="0"/>
              </a:rPr>
              <a:t>A souligner, </a:t>
            </a:r>
            <a:r>
              <a:rPr lang="fr-FR" b="1" dirty="0">
                <a:latin typeface="Trebuchet MS" panose="020B0603020202020204" pitchFamily="34" charset="0"/>
              </a:rPr>
              <a:t>l’accueil de la marche de solidarité avec les migrants </a:t>
            </a:r>
            <a:r>
              <a:rPr lang="fr-FR" dirty="0">
                <a:latin typeface="Trebuchet MS" panose="020B0603020202020204" pitchFamily="34" charset="0"/>
              </a:rPr>
              <a:t>et les parrainages dans  l’espace Actions citoyennes.</a:t>
            </a:r>
          </a:p>
        </p:txBody>
      </p:sp>
    </p:spTree>
    <p:extLst>
      <p:ext uri="{BB962C8B-B14F-4D97-AF65-F5344CB8AC3E}">
        <p14:creationId xmlns:p14="http://schemas.microsoft.com/office/powerpoint/2010/main" val="344453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2018 (4)</a:t>
            </a:r>
          </a:p>
        </p:txBody>
      </p:sp>
      <p:sp>
        <p:nvSpPr>
          <p:cNvPr id="6" name="Titre 1"/>
          <p:cNvSpPr txBox="1">
            <a:spLocks/>
          </p:cNvSpPr>
          <p:nvPr/>
        </p:nvSpPr>
        <p:spPr>
          <a:xfrm>
            <a:off x="457200" y="1916832"/>
            <a:ext cx="8435280" cy="38884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0000"/>
              </a:buClr>
              <a:buFont typeface="Wingdings" charset="2"/>
              <a:buChar char="§"/>
            </a:pPr>
            <a:r>
              <a:rPr lang="fr-FR" altLang="fr-FR" sz="2400" b="1" dirty="0">
                <a:latin typeface="Trebuchet MS"/>
                <a:cs typeface="Calibri Light"/>
              </a:rPr>
              <a:t>Succès des temps forts des services municipaux: </a:t>
            </a:r>
            <a:r>
              <a:rPr lang="fr-FR" altLang="fr-FR" sz="2400" dirty="0">
                <a:latin typeface="Trebuchet MS"/>
                <a:cs typeface="Calibri Light"/>
              </a:rPr>
              <a:t> Défilés des enfants coordonnés par les CLS en partenariat avec les associations, Défilés des maisons de quartier, Brunch des maisons de quartier le dimanche matin, Goûter des enfants avec le CHUM….</a:t>
            </a:r>
          </a:p>
          <a:p>
            <a:pPr marL="457200" indent="-457200" algn="l">
              <a:buClr>
                <a:srgbClr val="FF0000"/>
              </a:buClr>
              <a:buFont typeface="Wingdings" charset="2"/>
              <a:buChar char="§"/>
            </a:pPr>
            <a:endParaRPr lang="fr-FR" altLang="fr-FR" sz="2400" dirty="0">
              <a:solidFill>
                <a:srgbClr val="000000"/>
              </a:solidFill>
              <a:latin typeface="Calibri Light"/>
              <a:cs typeface="Calibri Light"/>
            </a:endParaRPr>
          </a:p>
          <a:p>
            <a:pPr marL="457200" indent="-457200" algn="l">
              <a:buClr>
                <a:srgbClr val="FF0000"/>
              </a:buClr>
              <a:buFont typeface="Wingdings" charset="2"/>
              <a:buChar char="§"/>
            </a:pPr>
            <a:r>
              <a:rPr lang="fr-FR" altLang="fr-FR" sz="2400" dirty="0">
                <a:latin typeface="Trebuchet MS"/>
                <a:cs typeface="Trebuchet MS"/>
              </a:rPr>
              <a:t>Il en est de même  pour les activités proposées: Scènes jeunesse, associative, ventes de livres et CD, manèges, stands d’activités…</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 (1</a:t>
            </a:r>
            <a:r>
              <a:rPr lang="fr-FR" altLang="fr-FR" sz="1200" baseline="30000" dirty="0">
                <a:latin typeface="Calibri"/>
                <a:cs typeface="Calibri"/>
              </a:rPr>
              <a:t>er</a:t>
            </a:r>
            <a:r>
              <a:rPr lang="fr-FR" altLang="fr-FR" sz="1200" dirty="0">
                <a:latin typeface="Calibri"/>
                <a:cs typeface="Calibri"/>
              </a:rPr>
              <a:t> réunion)-21/02/2019</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6</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32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2018 (5)</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2019(1</a:t>
            </a:r>
            <a:r>
              <a:rPr lang="fr-FR" altLang="fr-FR" sz="1200" baseline="30000" dirty="0">
                <a:latin typeface="Calibri"/>
                <a:cs typeface="Calibri"/>
              </a:rPr>
              <a:t>er</a:t>
            </a:r>
            <a:r>
              <a:rPr lang="fr-FR" altLang="fr-FR" sz="1200" dirty="0">
                <a:latin typeface="Calibri"/>
                <a:cs typeface="Calibri"/>
              </a:rPr>
              <a:t> réunion)-21/02/2019</a:t>
            </a:r>
          </a:p>
        </p:txBody>
      </p:sp>
      <p:sp>
        <p:nvSpPr>
          <p:cNvPr id="6" name="Titre 1"/>
          <p:cNvSpPr txBox="1">
            <a:spLocks/>
          </p:cNvSpPr>
          <p:nvPr/>
        </p:nvSpPr>
        <p:spPr>
          <a:xfrm>
            <a:off x="457200" y="1916832"/>
            <a:ext cx="8435280" cy="38884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u="sng" dirty="0">
                <a:latin typeface="Trebuchet MS" panose="020B0603020202020204" pitchFamily="34" charset="0"/>
              </a:rPr>
              <a:t>Trois scènes: Jeunesse, associative et grande scène</a:t>
            </a:r>
          </a:p>
          <a:p>
            <a:pPr algn="l"/>
            <a:r>
              <a:rPr lang="fr-FR" sz="2400" dirty="0">
                <a:latin typeface="Trebuchet MS" panose="020B0603020202020204" pitchFamily="34" charset="0"/>
              </a:rPr>
              <a:t>La scène jeunesse : programmation </a:t>
            </a:r>
            <a:r>
              <a:rPr lang="fr-FR" sz="2400" dirty="0" smtClean="0">
                <a:latin typeface="Trebuchet MS" panose="020B0603020202020204" pitchFamily="34" charset="0"/>
              </a:rPr>
              <a:t>assurée par les jeunes artistes </a:t>
            </a:r>
            <a:r>
              <a:rPr lang="fr-FR" sz="2400" dirty="0" err="1" smtClean="0">
                <a:latin typeface="Trebuchet MS" panose="020B0603020202020204" pitchFamily="34" charset="0"/>
              </a:rPr>
              <a:t>ivryen.nes</a:t>
            </a:r>
            <a:r>
              <a:rPr lang="fr-FR" sz="2400" dirty="0" smtClean="0">
                <a:latin typeface="Trebuchet MS" panose="020B0603020202020204" pitchFamily="34" charset="0"/>
              </a:rPr>
              <a:t> en devenir.</a:t>
            </a:r>
            <a:endParaRPr lang="fr-FR" sz="2400" dirty="0">
              <a:latin typeface="Trebuchet MS" panose="020B0603020202020204" pitchFamily="34" charset="0"/>
            </a:endParaRPr>
          </a:p>
          <a:p>
            <a:pPr algn="l"/>
            <a:endParaRPr lang="fr-FR" sz="2400" dirty="0">
              <a:latin typeface="Trebuchet MS" panose="020B0603020202020204" pitchFamily="34" charset="0"/>
            </a:endParaRPr>
          </a:p>
          <a:p>
            <a:pPr algn="l"/>
            <a:r>
              <a:rPr lang="fr-FR" sz="2400" dirty="0">
                <a:latin typeface="Trebuchet MS" panose="020B0603020202020204" pitchFamily="34" charset="0"/>
              </a:rPr>
              <a:t>La scène associative: </a:t>
            </a:r>
            <a:r>
              <a:rPr lang="fr-FR" sz="2400" dirty="0" smtClean="0">
                <a:latin typeface="Trebuchet MS" panose="020B0603020202020204" pitchFamily="34" charset="0"/>
              </a:rPr>
              <a:t>démonstrations des activités artistiques et sportives des associations locales.</a:t>
            </a:r>
          </a:p>
          <a:p>
            <a:pPr algn="l"/>
            <a:endParaRPr lang="fr-FR" sz="2400" dirty="0">
              <a:latin typeface="Trebuchet MS" panose="020B0603020202020204" pitchFamily="34" charset="0"/>
            </a:endParaRPr>
          </a:p>
          <a:p>
            <a:pPr algn="l"/>
            <a:r>
              <a:rPr lang="fr-FR" sz="2400" dirty="0">
                <a:latin typeface="Trebuchet MS" panose="020B0603020202020204" pitchFamily="34" charset="0"/>
              </a:rPr>
              <a:t>La Grande scène: Samedi Première partie ivryenne avec des artistes du Hangar puis </a:t>
            </a:r>
            <a:r>
              <a:rPr lang="fr-FR" sz="2400" dirty="0" err="1">
                <a:latin typeface="Trebuchet MS" panose="020B0603020202020204" pitchFamily="34" charset="0"/>
              </a:rPr>
              <a:t>Niska</a:t>
            </a:r>
            <a:r>
              <a:rPr lang="fr-FR" sz="2400" dirty="0">
                <a:latin typeface="Trebuchet MS" panose="020B0603020202020204" pitchFamily="34" charset="0"/>
              </a:rPr>
              <a:t> , Dimanche « Les tambours d’Ivry » puis B Lavilliers.</a:t>
            </a: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7</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97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584176"/>
          </a:xfrm>
        </p:spPr>
        <p:txBody>
          <a:bodyPr>
            <a:normAutofit/>
          </a:bodyPr>
          <a:lstStyle/>
          <a:p>
            <a:r>
              <a:rPr lang="fr-FR" altLang="fr-FR" sz="5400" b="1" dirty="0">
                <a:latin typeface="Trebuchet MS"/>
                <a:cs typeface="Trebuchet MS"/>
              </a:rPr>
              <a:t>Bilan 2018 (6)</a:t>
            </a:r>
          </a:p>
        </p:txBody>
      </p:sp>
      <p:sp>
        <p:nvSpPr>
          <p:cNvPr id="3" name="ZoneTexte 2"/>
          <p:cNvSpPr txBox="1"/>
          <p:nvPr/>
        </p:nvSpPr>
        <p:spPr>
          <a:xfrm>
            <a:off x="107504" y="116632"/>
            <a:ext cx="5976664" cy="276999"/>
          </a:xfrm>
          <a:prstGeom prst="rect">
            <a:avLst/>
          </a:prstGeom>
          <a:noFill/>
          <a:ln>
            <a:noFill/>
          </a:ln>
        </p:spPr>
        <p:txBody>
          <a:bodyPr wrap="square" rtlCol="0">
            <a:spAutoFit/>
          </a:bodyPr>
          <a:lstStyle/>
          <a:p>
            <a:r>
              <a:rPr lang="fr-FR" altLang="fr-FR" sz="1200" dirty="0">
                <a:latin typeface="Calibri"/>
                <a:cs typeface="Calibri"/>
              </a:rPr>
              <a:t>IEF 2019(1</a:t>
            </a:r>
            <a:r>
              <a:rPr lang="fr-FR" altLang="fr-FR" sz="1200" baseline="30000" dirty="0">
                <a:latin typeface="Calibri"/>
                <a:cs typeface="Calibri"/>
              </a:rPr>
              <a:t>er</a:t>
            </a:r>
            <a:r>
              <a:rPr lang="fr-FR" altLang="fr-FR" sz="1200" dirty="0">
                <a:latin typeface="Calibri"/>
                <a:cs typeface="Calibri"/>
              </a:rPr>
              <a:t> réunion)-21/02/2019</a:t>
            </a:r>
          </a:p>
        </p:txBody>
      </p:sp>
      <p:sp>
        <p:nvSpPr>
          <p:cNvPr id="6" name="Titre 1"/>
          <p:cNvSpPr txBox="1">
            <a:spLocks/>
          </p:cNvSpPr>
          <p:nvPr/>
        </p:nvSpPr>
        <p:spPr>
          <a:xfrm>
            <a:off x="457200" y="1916831"/>
            <a:ext cx="8435280" cy="4097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rgbClr val="FF0000"/>
              </a:buClr>
            </a:pPr>
            <a:endParaRPr lang="fr-FR" altLang="fr-FR" sz="2800" dirty="0">
              <a:latin typeface="Trebuchet MS"/>
              <a:cs typeface="Calibri Light"/>
            </a:endParaRPr>
          </a:p>
          <a:p>
            <a:pPr marL="457200" indent="-457200" algn="l">
              <a:buClr>
                <a:srgbClr val="FF0000"/>
              </a:buClr>
              <a:buFont typeface="Wingdings" charset="2"/>
              <a:buChar char="§"/>
            </a:pPr>
            <a:r>
              <a:rPr lang="fr-FR" altLang="fr-FR" sz="2000" dirty="0">
                <a:latin typeface="Trebuchet MS"/>
                <a:cs typeface="Calibri Light"/>
              </a:rPr>
              <a:t>Le dispositif de sécurité mis en place pour Vigipirate a été reconduit </a:t>
            </a:r>
            <a:r>
              <a:rPr lang="fr-FR" altLang="fr-FR" sz="2000" dirty="0" smtClean="0">
                <a:latin typeface="Trebuchet MS"/>
                <a:cs typeface="Calibri Light"/>
              </a:rPr>
              <a:t>et amélioré sur </a:t>
            </a:r>
            <a:r>
              <a:rPr lang="fr-FR" altLang="fr-FR" sz="2000" dirty="0">
                <a:latin typeface="Trebuchet MS"/>
                <a:cs typeface="Calibri Light"/>
              </a:rPr>
              <a:t>le schéma 2017, avec une accentuation de la </a:t>
            </a:r>
            <a:r>
              <a:rPr lang="fr-FR" altLang="fr-FR" sz="2000" dirty="0" smtClean="0">
                <a:latin typeface="Trebuchet MS"/>
                <a:cs typeface="Calibri Light"/>
              </a:rPr>
              <a:t>signalétique</a:t>
            </a:r>
            <a:r>
              <a:rPr lang="fr-FR" altLang="fr-FR" sz="2000" dirty="0" smtClean="0">
                <a:latin typeface="Trebuchet MS"/>
                <a:cs typeface="Calibri Light"/>
              </a:rPr>
              <a:t>.</a:t>
            </a:r>
          </a:p>
          <a:p>
            <a:pPr marL="457200" indent="-457200" algn="l">
              <a:buClr>
                <a:srgbClr val="FF0000"/>
              </a:buClr>
              <a:buFont typeface="Wingdings" charset="2"/>
              <a:buChar char="§"/>
            </a:pPr>
            <a:endParaRPr lang="fr-FR" altLang="fr-FR" sz="2000" dirty="0">
              <a:latin typeface="Trebuchet MS"/>
              <a:cs typeface="Calibri Light"/>
            </a:endParaRPr>
          </a:p>
          <a:p>
            <a:pPr marL="457200" indent="-457200" algn="l">
              <a:buClr>
                <a:srgbClr val="FF0000"/>
              </a:buClr>
              <a:buFont typeface="Wingdings" charset="2"/>
              <a:buChar char="§"/>
            </a:pPr>
            <a:r>
              <a:rPr lang="fr-FR" altLang="fr-FR" sz="2000" dirty="0" smtClean="0">
                <a:latin typeface="Trebuchet MS"/>
                <a:cs typeface="Calibri Light"/>
              </a:rPr>
              <a:t>Les </a:t>
            </a:r>
            <a:r>
              <a:rPr lang="fr-FR" altLang="fr-FR" sz="2000" dirty="0">
                <a:latin typeface="Trebuchet MS"/>
                <a:cs typeface="Calibri Light"/>
              </a:rPr>
              <a:t>agents </a:t>
            </a:r>
            <a:r>
              <a:rPr lang="fr-FR" altLang="fr-FR" sz="2000" dirty="0" smtClean="0">
                <a:latin typeface="Trebuchet MS"/>
                <a:cs typeface="Calibri Light"/>
              </a:rPr>
              <a:t>ASVP, </a:t>
            </a:r>
            <a:r>
              <a:rPr lang="fr-FR" altLang="fr-FR" sz="2000" dirty="0">
                <a:latin typeface="Trebuchet MS"/>
                <a:cs typeface="Calibri Light"/>
              </a:rPr>
              <a:t>les médiateurs et le prestataire de sécurité Immoveille ont veillé au bon respect des mesures de sécurité de la fête. Pas d’incidents à déplorer. </a:t>
            </a:r>
          </a:p>
          <a:p>
            <a:pPr marL="457200" indent="-457200" algn="l">
              <a:buClr>
                <a:srgbClr val="FF0000"/>
              </a:buClr>
              <a:buFont typeface="Wingdings" charset="2"/>
              <a:buChar char="§"/>
            </a:pPr>
            <a:endParaRPr lang="fr-FR" altLang="fr-FR" sz="2000" dirty="0">
              <a:latin typeface="Trebuchet MS"/>
              <a:cs typeface="Calibri Light"/>
            </a:endParaRPr>
          </a:p>
          <a:p>
            <a:pPr marL="457200" indent="-457200" algn="l">
              <a:buClr>
                <a:srgbClr val="FF0000"/>
              </a:buClr>
              <a:buFont typeface="Wingdings" charset="2"/>
              <a:buChar char="§"/>
            </a:pPr>
            <a:r>
              <a:rPr lang="fr-FR" altLang="fr-FR" sz="2000" dirty="0">
                <a:latin typeface="Trebuchet MS"/>
                <a:cs typeface="Calibri Light"/>
              </a:rPr>
              <a:t>La couverture sanitaire a été assurée par la </a:t>
            </a:r>
            <a:r>
              <a:rPr lang="fr-FR" altLang="fr-FR" sz="2000" dirty="0" smtClean="0">
                <a:latin typeface="Trebuchet MS"/>
                <a:cs typeface="Calibri Light"/>
              </a:rPr>
              <a:t>section locale de la Croix Rouge</a:t>
            </a:r>
            <a:endParaRPr lang="fr-FR" altLang="fr-FR" sz="2000" dirty="0">
              <a:latin typeface="Trebuchet MS"/>
              <a:cs typeface="Calibri Light"/>
            </a:endParaRPr>
          </a:p>
          <a:p>
            <a:pPr marL="457200" indent="-457200" algn="l">
              <a:buClr>
                <a:srgbClr val="FF0000"/>
              </a:buClr>
              <a:buFont typeface="Wingdings" charset="2"/>
              <a:buChar char="§"/>
            </a:pPr>
            <a:endParaRPr lang="fr-FR" altLang="fr-FR" sz="2000" dirty="0">
              <a:latin typeface="Trebuchet MS"/>
              <a:cs typeface="Calibri Light"/>
            </a:endParaRPr>
          </a:p>
          <a:p>
            <a:pPr marL="457200" indent="-457200" algn="l">
              <a:buClr>
                <a:srgbClr val="FF0000"/>
              </a:buClr>
              <a:buFont typeface="Wingdings" charset="2"/>
              <a:buChar char="§"/>
            </a:pPr>
            <a:r>
              <a:rPr lang="fr-FR" altLang="fr-FR" sz="2000" dirty="0" smtClean="0">
                <a:latin typeface="Trebuchet MS"/>
                <a:cs typeface="Calibri Light"/>
              </a:rPr>
              <a:t>D</a:t>
            </a:r>
            <a:r>
              <a:rPr lang="fr-FR" altLang="fr-FR" sz="2000" dirty="0" smtClean="0">
                <a:latin typeface="Trebuchet MS"/>
                <a:cs typeface="Calibri Light"/>
              </a:rPr>
              <a:t>istributions </a:t>
            </a:r>
            <a:r>
              <a:rPr lang="fr-FR" altLang="fr-FR" sz="2000" dirty="0">
                <a:latin typeface="Trebuchet MS"/>
                <a:cs typeface="Calibri Light"/>
              </a:rPr>
              <a:t>aux points accueil de bracelets d’identification pour les enfants par les équipes d’accueil </a:t>
            </a:r>
          </a:p>
          <a:p>
            <a:pPr algn="l">
              <a:buClr>
                <a:srgbClr val="FF0000"/>
              </a:buClr>
            </a:pPr>
            <a:endParaRPr lang="fr-FR" altLang="fr-FR" sz="2800" dirty="0">
              <a:latin typeface="Trebuchet MS"/>
              <a:cs typeface="Trebuchet MS"/>
            </a:endParaRP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3" name="Espace réservé du contenu 4" descr="Ivry Quadri (JPEG 8 X 8).jpg"/>
          <p:cNvPicPr>
            <a:picLocks noChangeAspect="1"/>
          </p:cNvPicPr>
          <p:nvPr/>
        </p:nvPicPr>
        <p:blipFill>
          <a:blip r:embed="rId2" cstate="print">
            <a:extLst>
              <a:ext uri="{28A0092B-C50C-407E-A947-70E740481C1C}">
                <a14:useLocalDpi xmlns:a14="http://schemas.microsoft.com/office/drawing/2010/main" val="0"/>
              </a:ext>
            </a:extLst>
          </a:blip>
          <a:srcRect l="-40915" r="-40915"/>
          <a:stretch>
            <a:fillRect/>
          </a:stretch>
        </p:blipFill>
        <p:spPr>
          <a:xfrm>
            <a:off x="7668345" y="6014093"/>
            <a:ext cx="1368152" cy="752431"/>
          </a:xfrm>
          <a:prstGeom prst="rect">
            <a:avLst/>
          </a:prstGeom>
        </p:spPr>
      </p:pic>
      <p:sp>
        <p:nvSpPr>
          <p:cNvPr id="14"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8</a:t>
            </a:fld>
            <a:endParaRPr lang="fr-FR" altLang="fr-FR" dirty="0">
              <a:solidFill>
                <a:srgbClr val="FF6600"/>
              </a:solidFill>
              <a:latin typeface="Calibri"/>
              <a:cs typeface="Calibri"/>
            </a:endParaRPr>
          </a:p>
        </p:txBody>
      </p:sp>
      <p:cxnSp>
        <p:nvCxnSpPr>
          <p:cNvPr id="16" name="Connecteur droit 15"/>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0" y="6453336"/>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384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vry Quadri (JPEG 8 X 8).jpg"/>
          <p:cNvPicPr>
            <a:picLocks noChangeAspect="1"/>
          </p:cNvPicPr>
          <p:nvPr/>
        </p:nvPicPr>
        <p:blipFill>
          <a:blip r:embed="rId3" cstate="print">
            <a:extLst>
              <a:ext uri="{28A0092B-C50C-407E-A947-70E740481C1C}">
                <a14:useLocalDpi xmlns:a14="http://schemas.microsoft.com/office/drawing/2010/main" val="0"/>
              </a:ext>
            </a:extLst>
          </a:blip>
          <a:srcRect l="-40915" r="-40915"/>
          <a:stretch>
            <a:fillRect/>
          </a:stretch>
        </p:blipFill>
        <p:spPr>
          <a:xfrm>
            <a:off x="8028384" y="6072035"/>
            <a:ext cx="1368152" cy="752431"/>
          </a:xfrm>
          <a:prstGeom prst="rect">
            <a:avLst/>
          </a:prstGeom>
        </p:spPr>
      </p:pic>
      <p:sp>
        <p:nvSpPr>
          <p:cNvPr id="6" name="Espace réservé du numéro de diapositive 3"/>
          <p:cNvSpPr txBox="1">
            <a:spLocks/>
          </p:cNvSpPr>
          <p:nvPr/>
        </p:nvSpPr>
        <p:spPr>
          <a:xfrm>
            <a:off x="107504" y="6448251"/>
            <a:ext cx="432048"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a:lstStyle>
          <a:p>
            <a:pPr>
              <a:defRPr/>
            </a:pPr>
            <a:fld id="{A21A777F-5667-46FA-BBDE-B8B4B7D4159B}" type="slidenum">
              <a:rPr lang="fr-FR" altLang="fr-FR" smtClean="0">
                <a:solidFill>
                  <a:srgbClr val="FF6600"/>
                </a:solidFill>
                <a:latin typeface="Calibri"/>
                <a:cs typeface="Calibri"/>
              </a:rPr>
              <a:pPr>
                <a:defRPr/>
              </a:pPr>
              <a:t>9</a:t>
            </a:fld>
            <a:endParaRPr lang="fr-FR" altLang="fr-FR" dirty="0">
              <a:solidFill>
                <a:srgbClr val="FF6600"/>
              </a:solidFill>
              <a:latin typeface="Calibri"/>
              <a:cs typeface="Calibri"/>
            </a:endParaRPr>
          </a:p>
        </p:txBody>
      </p:sp>
      <p:sp>
        <p:nvSpPr>
          <p:cNvPr id="7" name="ZoneTexte 6"/>
          <p:cNvSpPr txBox="1"/>
          <p:nvPr/>
        </p:nvSpPr>
        <p:spPr>
          <a:xfrm>
            <a:off x="107504" y="116632"/>
            <a:ext cx="5976664" cy="276999"/>
          </a:xfrm>
          <a:prstGeom prst="rect">
            <a:avLst/>
          </a:prstGeom>
          <a:noFill/>
          <a:ln>
            <a:noFill/>
          </a:ln>
        </p:spPr>
        <p:txBody>
          <a:bodyPr wrap="square" rtlCol="0">
            <a:spAutoFit/>
          </a:bodyPr>
          <a:lstStyle/>
          <a:p>
            <a:r>
              <a:rPr lang="fr-FR" altLang="fr-FR" sz="1200" b="1" dirty="0">
                <a:solidFill>
                  <a:schemeClr val="bg1">
                    <a:lumMod val="65000"/>
                  </a:schemeClr>
                </a:solidFill>
                <a:latin typeface="Trebuchet MS"/>
                <a:cs typeface="Trebuchet MS"/>
              </a:rPr>
              <a:t>Ivry-en-Fête 16 et 17 juin 2018 </a:t>
            </a:r>
            <a:endParaRPr lang="fr-FR" sz="1200" b="1" dirty="0">
              <a:solidFill>
                <a:schemeClr val="bg1">
                  <a:lumMod val="65000"/>
                </a:schemeClr>
              </a:solidFill>
            </a:endParaRPr>
          </a:p>
        </p:txBody>
      </p:sp>
      <p:cxnSp>
        <p:nvCxnSpPr>
          <p:cNvPr id="8" name="Connecteur droit 7"/>
          <p:cNvCxnSpPr/>
          <p:nvPr/>
        </p:nvCxnSpPr>
        <p:spPr>
          <a:xfrm>
            <a:off x="0" y="393631"/>
            <a:ext cx="2699792"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sp>
        <p:nvSpPr>
          <p:cNvPr id="14" name="Titre 1"/>
          <p:cNvSpPr>
            <a:spLocks noGrp="1"/>
          </p:cNvSpPr>
          <p:nvPr>
            <p:ph type="title"/>
          </p:nvPr>
        </p:nvSpPr>
        <p:spPr>
          <a:xfrm>
            <a:off x="0" y="116633"/>
            <a:ext cx="9144000" cy="792087"/>
          </a:xfrm>
        </p:spPr>
        <p:txBody>
          <a:bodyPr anchor="t">
            <a:noAutofit/>
          </a:bodyPr>
          <a:lstStyle/>
          <a:p>
            <a:pPr>
              <a:lnSpc>
                <a:spcPct val="90000"/>
              </a:lnSpc>
              <a:defRPr/>
            </a:pPr>
            <a:r>
              <a:rPr lang="fr-FR" sz="2300" dirty="0">
                <a:latin typeface="Trebuchet MS"/>
                <a:cs typeface="Trebuchet MS"/>
              </a:rPr>
              <a:t/>
            </a:r>
            <a:br>
              <a:rPr lang="fr-FR" sz="2300" dirty="0">
                <a:latin typeface="Trebuchet MS"/>
                <a:cs typeface="Trebuchet MS"/>
              </a:rPr>
            </a:br>
            <a:endParaRPr lang="fr-FR" sz="2300" dirty="0">
              <a:latin typeface="Trebuchet MS"/>
              <a:cs typeface="Trebuchet MS"/>
            </a:endParaRPr>
          </a:p>
        </p:txBody>
      </p:sp>
      <p:sp>
        <p:nvSpPr>
          <p:cNvPr id="15" name="Titre 1"/>
          <p:cNvSpPr txBox="1">
            <a:spLocks/>
          </p:cNvSpPr>
          <p:nvPr/>
        </p:nvSpPr>
        <p:spPr>
          <a:xfrm>
            <a:off x="251520" y="2276872"/>
            <a:ext cx="8892480" cy="381642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30000"/>
              </a:lnSpc>
              <a:buClr>
                <a:srgbClr val="FF0000"/>
              </a:buClr>
              <a:buFont typeface="Wingdings" charset="2"/>
              <a:buChar char="§"/>
            </a:pPr>
            <a:endParaRPr lang="fr-FR" sz="2000" dirty="0">
              <a:latin typeface="Calibri Light"/>
              <a:cs typeface="Calibri Light"/>
            </a:endParaRPr>
          </a:p>
          <a:p>
            <a:pPr marL="342900" indent="-342900" algn="l">
              <a:lnSpc>
                <a:spcPct val="130000"/>
              </a:lnSpc>
              <a:buClr>
                <a:srgbClr val="FF0000"/>
              </a:buClr>
              <a:buFont typeface="Wingdings" charset="2"/>
              <a:buChar char="§"/>
            </a:pPr>
            <a:endParaRPr lang="fr-FR" sz="2000" dirty="0">
              <a:latin typeface="Trebuchet MS"/>
              <a:cs typeface="Trebuchet MS"/>
            </a:endParaRPr>
          </a:p>
          <a:p>
            <a:pPr marL="342900" lvl="0" indent="-342900">
              <a:buClr>
                <a:srgbClr val="FF0000"/>
              </a:buClr>
              <a:buFont typeface="Wingdings" charset="2"/>
              <a:buChar char="§"/>
            </a:pPr>
            <a:endParaRPr lang="fr-FR" sz="2000" dirty="0">
              <a:latin typeface="Trebuchet MS"/>
              <a:cs typeface="Trebuchet MS"/>
            </a:endParaRPr>
          </a:p>
          <a:p>
            <a:endParaRPr lang="fr-FR" altLang="fr-FR" sz="2000" dirty="0">
              <a:latin typeface="Trebuchet MS"/>
              <a:cs typeface="Trebuchet MS"/>
            </a:endParaRPr>
          </a:p>
        </p:txBody>
      </p:sp>
      <p:cxnSp>
        <p:nvCxnSpPr>
          <p:cNvPr id="10" name="Connecteur droit 9"/>
          <p:cNvCxnSpPr/>
          <p:nvPr/>
        </p:nvCxnSpPr>
        <p:spPr>
          <a:xfrm>
            <a:off x="467544" y="6411604"/>
            <a:ext cx="7812360" cy="0"/>
          </a:xfrm>
          <a:prstGeom prst="line">
            <a:avLst/>
          </a:prstGeom>
          <a:ln w="19050" cmpd="sng">
            <a:solidFill>
              <a:schemeClr val="accent4">
                <a:lumMod val="60000"/>
                <a:lumOff val="40000"/>
              </a:schemeClr>
            </a:solidFill>
            <a:tailEnd type="oval"/>
          </a:ln>
        </p:spPr>
        <p:style>
          <a:lnRef idx="2">
            <a:schemeClr val="accent1"/>
          </a:lnRef>
          <a:fillRef idx="0">
            <a:schemeClr val="accent1"/>
          </a:fillRef>
          <a:effectRef idx="1">
            <a:schemeClr val="accent1"/>
          </a:effectRef>
          <a:fontRef idx="minor">
            <a:schemeClr val="tx1"/>
          </a:fontRef>
        </p:style>
      </p:cxnSp>
      <p:graphicFrame>
        <p:nvGraphicFramePr>
          <p:cNvPr id="2" name="Objet 1"/>
          <p:cNvGraphicFramePr>
            <a:graphicFrameLocks noChangeAspect="1"/>
          </p:cNvGraphicFramePr>
          <p:nvPr>
            <p:extLst>
              <p:ext uri="{D42A27DB-BD31-4B8C-83A1-F6EECF244321}">
                <p14:modId xmlns:p14="http://schemas.microsoft.com/office/powerpoint/2010/main" val="2560309107"/>
              </p:ext>
            </p:extLst>
          </p:nvPr>
        </p:nvGraphicFramePr>
        <p:xfrm>
          <a:off x="2627313" y="576263"/>
          <a:ext cx="3959225" cy="5594350"/>
        </p:xfrm>
        <a:graphic>
          <a:graphicData uri="http://schemas.openxmlformats.org/presentationml/2006/ole">
            <mc:AlternateContent xmlns:mc="http://schemas.openxmlformats.org/markup-compatibility/2006">
              <mc:Choice xmlns:v="urn:schemas-microsoft-com:vml" Requires="v">
                <p:oleObj spid="_x0000_s1041" name="Acrobat Document" r:id="rId4" imgW="15125400" imgH="21420360" progId="AcroExch.Document.11">
                  <p:embed/>
                </p:oleObj>
              </mc:Choice>
              <mc:Fallback>
                <p:oleObj name="Acrobat Document" r:id="rId4" imgW="15125400" imgH="21420360"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576263"/>
                        <a:ext cx="3959225"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6826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3220</TotalTime>
  <Words>780</Words>
  <Application>Microsoft Office PowerPoint</Application>
  <PresentationFormat>Affichage à l'écran (4:3)</PresentationFormat>
  <Paragraphs>115</Paragraphs>
  <Slides>17</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Thème Office</vt:lpstr>
      <vt:lpstr>Acrobat Document</vt:lpstr>
      <vt:lpstr>15 et 16 juin 2019 Ivry en Fête</vt:lpstr>
      <vt:lpstr>Présentation PowerPoint</vt:lpstr>
      <vt:lpstr>Bilan chiffré 2018</vt:lpstr>
      <vt:lpstr>Bilan 2018(2)</vt:lpstr>
      <vt:lpstr>Bilan 2018 (3)</vt:lpstr>
      <vt:lpstr>Bilan 2018 (4)</vt:lpstr>
      <vt:lpstr>Bilan 2018 (5)</vt:lpstr>
      <vt:lpstr>Bilan 2018 (6)</vt:lpstr>
      <vt:lpstr> </vt:lpstr>
      <vt:lpstr>Présentation PowerPoint</vt:lpstr>
      <vt:lpstr>Présentation PowerPoint</vt:lpstr>
      <vt:lpstr>Perspectives 2019</vt:lpstr>
      <vt:lpstr>Perspectives 2019 (2)</vt:lpstr>
      <vt:lpstr>Présentation PowerPoint</vt:lpstr>
      <vt:lpstr>Organisation 2019 </vt:lpstr>
      <vt:lpstr>Calendrier 2019 </vt:lpstr>
      <vt:lpstr>Premiers projets?  Tour de table </vt:lpstr>
    </vt:vector>
  </TitlesOfParts>
  <Company>MAIRIE D'IVRY SUR SEINE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EN CORPS 40 SUR 1 OU 2 LIGNES</dc:title>
  <dc:creator>GOUDET Antoine</dc:creator>
  <cp:lastModifiedBy>VIAU Caroline</cp:lastModifiedBy>
  <cp:revision>352</cp:revision>
  <cp:lastPrinted>2019-02-18T15:46:58Z</cp:lastPrinted>
  <dcterms:created xsi:type="dcterms:W3CDTF">2012-04-23T14:34:11Z</dcterms:created>
  <dcterms:modified xsi:type="dcterms:W3CDTF">2019-02-21T17:45:24Z</dcterms:modified>
</cp:coreProperties>
</file>